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335" r:id="rId3"/>
    <p:sldId id="321" r:id="rId4"/>
    <p:sldId id="257" r:id="rId5"/>
    <p:sldId id="259" r:id="rId6"/>
    <p:sldId id="260" r:id="rId7"/>
    <p:sldId id="261" r:id="rId8"/>
    <p:sldId id="263" r:id="rId9"/>
    <p:sldId id="329" r:id="rId10"/>
    <p:sldId id="330" r:id="rId11"/>
    <p:sldId id="331" r:id="rId12"/>
    <p:sldId id="266" r:id="rId13"/>
    <p:sldId id="332" r:id="rId14"/>
    <p:sldId id="333" r:id="rId15"/>
    <p:sldId id="268" r:id="rId16"/>
    <p:sldId id="269" r:id="rId17"/>
    <p:sldId id="271" r:id="rId18"/>
    <p:sldId id="272" r:id="rId19"/>
    <p:sldId id="273" r:id="rId20"/>
    <p:sldId id="274" r:id="rId21"/>
    <p:sldId id="343" r:id="rId22"/>
    <p:sldId id="276" r:id="rId23"/>
    <p:sldId id="277" r:id="rId24"/>
    <p:sldId id="278" r:id="rId25"/>
    <p:sldId id="279" r:id="rId26"/>
    <p:sldId id="280" r:id="rId27"/>
    <p:sldId id="281" r:id="rId28"/>
    <p:sldId id="282" r:id="rId29"/>
    <p:sldId id="336" r:id="rId30"/>
    <p:sldId id="283" r:id="rId31"/>
    <p:sldId id="338" r:id="rId32"/>
    <p:sldId id="284" r:id="rId33"/>
    <p:sldId id="287" r:id="rId34"/>
    <p:sldId id="290" r:id="rId35"/>
    <p:sldId id="339" r:id="rId36"/>
    <p:sldId id="292" r:id="rId37"/>
    <p:sldId id="293" r:id="rId38"/>
    <p:sldId id="294" r:id="rId39"/>
    <p:sldId id="296" r:id="rId40"/>
    <p:sldId id="299" r:id="rId41"/>
    <p:sldId id="300" r:id="rId42"/>
    <p:sldId id="301" r:id="rId43"/>
    <p:sldId id="302" r:id="rId44"/>
    <p:sldId id="303" r:id="rId45"/>
    <p:sldId id="304" r:id="rId46"/>
    <p:sldId id="334" r:id="rId47"/>
    <p:sldId id="341" r:id="rId48"/>
    <p:sldId id="305" r:id="rId49"/>
    <p:sldId id="324" r:id="rId50"/>
    <p:sldId id="325" r:id="rId51"/>
    <p:sldId id="309" r:id="rId52"/>
    <p:sldId id="310" r:id="rId53"/>
    <p:sldId id="313" r:id="rId54"/>
    <p:sldId id="318" r:id="rId55"/>
    <p:sldId id="342" r:id="rId56"/>
    <p:sldId id="326" r:id="rId57"/>
    <p:sldId id="327" r:id="rId58"/>
    <p:sldId id="328"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60"/>
  </p:normalViewPr>
  <p:slideViewPr>
    <p:cSldViewPr>
      <p:cViewPr>
        <p:scale>
          <a:sx n="89" d="100"/>
          <a:sy n="89" d="100"/>
        </p:scale>
        <p:origin x="-1282" y="-58"/>
      </p:cViewPr>
      <p:guideLst>
        <p:guide orient="horz" pos="2160"/>
        <p:guide pos="2880"/>
      </p:guideLst>
    </p:cSldViewPr>
  </p:slideViewPr>
  <p:notesTextViewPr>
    <p:cViewPr>
      <p:scale>
        <a:sx n="1" d="1"/>
        <a:sy n="1" d="1"/>
      </p:scale>
      <p:origin x="0" y="0"/>
    </p:cViewPr>
  </p:notesTextViewPr>
  <p:sorterViewPr>
    <p:cViewPr>
      <p:scale>
        <a:sx n="100" d="100"/>
        <a:sy n="100" d="100"/>
      </p:scale>
      <p:origin x="0" y="518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C5E54BAD-300F-4866-AD46-948B37EA0FFF}" type="datetimeFigureOut">
              <a:rPr lang="en-GB" smtClean="0"/>
              <a:t>07/04/2023</a:t>
            </a:fld>
            <a:endParaRPr lang="en-GB"/>
          </a:p>
        </p:txBody>
      </p:sp>
      <p:sp>
        <p:nvSpPr>
          <p:cNvPr id="5" name="Footer Placeholder 4"/>
          <p:cNvSpPr>
            <a:spLocks noGrp="1"/>
          </p:cNvSpPr>
          <p:nvPr>
            <p:ph type="ftr" sz="quarter" idx="11"/>
          </p:nvPr>
        </p:nvSpPr>
        <p:spPr/>
        <p:txBody>
          <a:bodyPr/>
          <a:lstStyle/>
          <a:p>
            <a:endParaRPr lang="en-GB"/>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1A52CC5-4236-41B1-827E-0150370670F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C5E54BAD-300F-4866-AD46-948B37EA0FFF}" type="datetimeFigureOut">
              <a:rPr lang="en-GB" smtClean="0"/>
              <a:t>07/04/2023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A52CC5-4236-41B1-827E-0150370670F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C5E54BAD-300F-4866-AD46-948B37EA0FFF}" type="datetimeFigureOut">
              <a:rPr lang="en-GB" smtClean="0"/>
              <a:t>07/04/2023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A52CC5-4236-41B1-827E-0150370670F4}"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C5E54BAD-300F-4866-AD46-948B37EA0FFF}" type="datetimeFigureOut">
              <a:rPr lang="en-GB" smtClean="0"/>
              <a:t>07/04/2023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A52CC5-4236-41B1-827E-0150370670F4}"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7" name="Date Placeholder 6"/>
          <p:cNvSpPr>
            <a:spLocks noGrp="1"/>
          </p:cNvSpPr>
          <p:nvPr>
            <p:ph type="dt" sz="half" idx="10"/>
          </p:nvPr>
        </p:nvSpPr>
        <p:spPr/>
        <p:txBody>
          <a:bodyPr/>
          <a:lstStyle/>
          <a:p>
            <a:fld id="{C5E54BAD-300F-4866-AD46-948B37EA0FFF}" type="datetimeFigureOut">
              <a:rPr lang="en-GB" smtClean="0"/>
              <a:t>07/04/2023</a:t>
            </a:fld>
            <a:endParaRPr lang="en-GB"/>
          </a:p>
        </p:txBody>
      </p:sp>
      <p:sp>
        <p:nvSpPr>
          <p:cNvPr id="8" name="Slide Number Placeholder 7"/>
          <p:cNvSpPr>
            <a:spLocks noGrp="1"/>
          </p:cNvSpPr>
          <p:nvPr>
            <p:ph type="sldNum" sz="quarter" idx="11"/>
          </p:nvPr>
        </p:nvSpPr>
        <p:spPr/>
        <p:txBody>
          <a:bodyPr/>
          <a:lstStyle/>
          <a:p>
            <a:fld id="{F1A52CC5-4236-41B1-827E-0150370670F4}" type="slidenum">
              <a:rPr lang="en-GB" smtClean="0"/>
              <a:t>‹#›</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C5E54BAD-300F-4866-AD46-948B37EA0FFF}" type="datetimeFigureOut">
              <a:rPr lang="en-GB" smtClean="0"/>
              <a:t>07/04/2023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A52CC5-4236-41B1-827E-0150370670F4}"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ar-SA" smtClean="0"/>
              <a:t>انقر لتحرير أنماط النص الرئيسي</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C5E54BAD-300F-4866-AD46-948B37EA0FFF}" type="datetimeFigureOut">
              <a:rPr lang="en-GB" smtClean="0"/>
              <a:t>07/04/2023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A52CC5-4236-41B1-827E-0150370670F4}"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C5E54BAD-300F-4866-AD46-948B37EA0FFF}" type="datetimeFigureOut">
              <a:rPr lang="en-GB" smtClean="0"/>
              <a:t>07/04/2023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1A52CC5-4236-41B1-827E-0150370670F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E54BAD-300F-4866-AD46-948B37EA0FFF}" type="datetimeFigureOut">
              <a:rPr lang="en-GB" smtClean="0"/>
              <a:t>07/04/2023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1A52CC5-4236-41B1-827E-0150370670F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C5E54BAD-300F-4866-AD46-948B37EA0FFF}" type="datetimeFigureOut">
              <a:rPr lang="en-GB" smtClean="0"/>
              <a:t>07/04/2023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A52CC5-4236-41B1-827E-0150370670F4}" type="slidenum">
              <a:rPr lang="en-GB" smtClean="0"/>
              <a:t>‹#›</a:t>
            </a:fld>
            <a:endParaRPr lang="en-GB"/>
          </a:p>
        </p:txBody>
      </p:sp>
      <p:sp>
        <p:nvSpPr>
          <p:cNvPr id="8" name="Title 7"/>
          <p:cNvSpPr>
            <a:spLocks noGrp="1"/>
          </p:cNvSpPr>
          <p:nvPr>
            <p:ph type="title"/>
          </p:nvPr>
        </p:nvSpPr>
        <p:spPr/>
        <p:txBody>
          <a:bodyPr/>
          <a:lstStyle/>
          <a:p>
            <a:r>
              <a:rPr lang="ar-SA" smtClean="0"/>
              <a:t>انقر لتحرير نمط العنوان الرئيسي</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C5E54BAD-300F-4866-AD46-948B37EA0FFF}" type="datetimeFigureOut">
              <a:rPr lang="en-GB" smtClean="0"/>
              <a:t>07/04/2023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F1A52CC5-4236-41B1-827E-0150370670F4}" type="slidenum">
              <a:rPr lang="en-GB" smtClean="0"/>
              <a:t>‹#›</a:t>
            </a:fld>
            <a:endParaRPr lang="en-GB"/>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ar-SA" smtClean="0"/>
              <a:t>انقر لتحرير نمط العنوان الرئيسي</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C5E54BAD-300F-4866-AD46-948B37EA0FFF}" type="datetimeFigureOut">
              <a:rPr lang="en-GB" smtClean="0"/>
              <a:t>07/04/2023</a:t>
            </a:fld>
            <a:endParaRPr lang="en-GB"/>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GB"/>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F1A52CC5-4236-41B1-827E-0150370670F4}" type="slidenum">
              <a:rPr lang="en-GB" smtClean="0"/>
              <a:t>‹#›</a:t>
            </a:fld>
            <a:endParaRPr lang="en-GB"/>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ogtime.com/dog-health/53909-cirrhosis-liver-dogs-symptoms-causes-treatments" TargetMode="External"/><Relationship Id="rId2" Type="http://schemas.openxmlformats.org/officeDocument/2006/relationships/hyperlink" Target="https://dogtime.com/dog-health/52995-autoimmune-disease-dogs-types-symptoms-treatment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healthline.com/health/gallstone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www.healthline.com/health/leukemia" TargetMode="External"/><Relationship Id="rId3" Type="http://schemas.openxmlformats.org/officeDocument/2006/relationships/hyperlink" Target="https://www.healthline.com/health/cirrhosis" TargetMode="External"/><Relationship Id="rId7" Type="http://schemas.openxmlformats.org/officeDocument/2006/relationships/hyperlink" Target="https://www.healthline.com/health/hodgkins-lymphoma" TargetMode="External"/><Relationship Id="rId2" Type="http://schemas.openxmlformats.org/officeDocument/2006/relationships/hyperlink" Target="https://www.healthline.com/health/mononucleosis" TargetMode="External"/><Relationship Id="rId1" Type="http://schemas.openxmlformats.org/officeDocument/2006/relationships/slideLayout" Target="../slideLayouts/slideLayout2.xml"/><Relationship Id="rId6" Type="http://schemas.openxmlformats.org/officeDocument/2006/relationships/hyperlink" Target="https://www.healthline.com/health/malaria" TargetMode="External"/><Relationship Id="rId5" Type="http://schemas.openxmlformats.org/officeDocument/2006/relationships/hyperlink" Target="https://www.healthline.com/health/juvenile-rheumatoid-arthritis" TargetMode="External"/><Relationship Id="rId4" Type="http://schemas.openxmlformats.org/officeDocument/2006/relationships/hyperlink" Target="https://www.healthline.com/health/cystic-fibrosis"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britannica.com/dictionary/parasite" TargetMode="External"/><Relationship Id="rId2" Type="http://schemas.openxmlformats.org/officeDocument/2006/relationships/hyperlink" Target="https://www.britannica.com/science/spleen-anatomy" TargetMode="External"/><Relationship Id="rId1" Type="http://schemas.openxmlformats.org/officeDocument/2006/relationships/slideLayout" Target="../slideLayouts/slideLayout2.xml"/><Relationship Id="rId6" Type="http://schemas.openxmlformats.org/officeDocument/2006/relationships/hyperlink" Target="https://www.britannica.com/science/mononucleosis" TargetMode="External"/><Relationship Id="rId5" Type="http://schemas.openxmlformats.org/officeDocument/2006/relationships/hyperlink" Target="https://www.britannica.com/science/typhoid-fever" TargetMode="External"/><Relationship Id="rId4" Type="http://schemas.openxmlformats.org/officeDocument/2006/relationships/hyperlink" Target="https://www.britannica.com/science/pneumonia"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a:bodyPr>
          <a:lstStyle/>
          <a:p>
            <a:pPr>
              <a:tabLst>
                <a:tab pos="6281738" algn="l"/>
              </a:tabLst>
            </a:pPr>
            <a:r>
              <a:rPr lang="en-GB" sz="4800" dirty="0" smtClean="0">
                <a:solidFill>
                  <a:schemeClr val="accent6">
                    <a:lumMod val="75000"/>
                  </a:schemeClr>
                </a:solidFill>
              </a:rPr>
              <a:t>LIVER ,PANREASE, SPLEEN</a:t>
            </a:r>
            <a:endParaRPr lang="en-GB" sz="4800" dirty="0">
              <a:solidFill>
                <a:schemeClr val="accent6">
                  <a:lumMod val="75000"/>
                </a:schemeClr>
              </a:solidFill>
            </a:endParaRPr>
          </a:p>
        </p:txBody>
      </p:sp>
      <p:sp>
        <p:nvSpPr>
          <p:cNvPr id="3" name="عنوان فرعي 2"/>
          <p:cNvSpPr>
            <a:spLocks noGrp="1"/>
          </p:cNvSpPr>
          <p:nvPr>
            <p:ph type="subTitle" idx="1"/>
          </p:nvPr>
        </p:nvSpPr>
        <p:spPr/>
        <p:txBody>
          <a:bodyPr/>
          <a:lstStyle/>
          <a:p>
            <a:r>
              <a:rPr lang="en-GB" dirty="0" smtClean="0"/>
              <a:t>BY. </a:t>
            </a:r>
          </a:p>
          <a:p>
            <a:r>
              <a:rPr lang="en-GB" dirty="0" smtClean="0"/>
              <a:t>DR.YASMEEN JASIM </a:t>
            </a:r>
            <a:endParaRPr lang="en-GB" dirty="0"/>
          </a:p>
        </p:txBody>
      </p:sp>
    </p:spTree>
    <p:extLst>
      <p:ext uri="{BB962C8B-B14F-4D97-AF65-F5344CB8AC3E}">
        <p14:creationId xmlns:p14="http://schemas.microsoft.com/office/powerpoint/2010/main" val="36157626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GB" dirty="0" smtClean="0"/>
              <a:t>Symptoms  </a:t>
            </a:r>
            <a:endParaRPr lang="en-GB" dirty="0"/>
          </a:p>
        </p:txBody>
      </p:sp>
      <p:sp>
        <p:nvSpPr>
          <p:cNvPr id="3" name="عنصر نائب للمحتوى 2"/>
          <p:cNvSpPr>
            <a:spLocks noGrp="1"/>
          </p:cNvSpPr>
          <p:nvPr>
            <p:ph idx="1"/>
          </p:nvPr>
        </p:nvSpPr>
        <p:spPr/>
        <p:txBody>
          <a:bodyPr>
            <a:normAutofit fontScale="40000" lnSpcReduction="20000"/>
          </a:bodyPr>
          <a:lstStyle/>
          <a:p>
            <a:r>
              <a:rPr lang="en-GB" sz="4000" b="0" dirty="0" err="1"/>
              <a:t>Discolored</a:t>
            </a:r>
            <a:r>
              <a:rPr lang="en-GB" sz="4000" b="0" dirty="0"/>
              <a:t> urine</a:t>
            </a:r>
          </a:p>
          <a:p>
            <a:r>
              <a:rPr lang="en-GB" sz="4000" b="0" dirty="0"/>
              <a:t>Increased thirst or urination</a:t>
            </a:r>
          </a:p>
          <a:p>
            <a:r>
              <a:rPr lang="en-GB" sz="4000" b="0" dirty="0"/>
              <a:t>Vomiting</a:t>
            </a:r>
          </a:p>
          <a:p>
            <a:r>
              <a:rPr lang="en-GB" sz="4000" b="0" dirty="0" err="1"/>
              <a:t>Diarrhea</a:t>
            </a:r>
            <a:endParaRPr lang="en-GB" sz="4000" b="0" dirty="0"/>
          </a:p>
          <a:p>
            <a:r>
              <a:rPr lang="en-GB" sz="4000" b="0" dirty="0"/>
              <a:t>Loss of appetite</a:t>
            </a:r>
          </a:p>
          <a:p>
            <a:r>
              <a:rPr lang="en-GB" sz="4000" b="0" dirty="0"/>
              <a:t>Lethargy</a:t>
            </a:r>
          </a:p>
          <a:p>
            <a:r>
              <a:rPr lang="en-GB" sz="4000" b="0" dirty="0"/>
              <a:t>Weakness</a:t>
            </a:r>
          </a:p>
          <a:p>
            <a:r>
              <a:rPr lang="en-GB" sz="4000" b="0" dirty="0"/>
              <a:t>Paleness</a:t>
            </a:r>
          </a:p>
          <a:p>
            <a:r>
              <a:rPr lang="en-GB" sz="4000" b="0" dirty="0"/>
              <a:t>Fever</a:t>
            </a:r>
          </a:p>
          <a:p>
            <a:r>
              <a:rPr lang="en-GB" sz="4000" b="0" dirty="0"/>
              <a:t>Abdominal pain</a:t>
            </a:r>
          </a:p>
          <a:p>
            <a:r>
              <a:rPr lang="en-GB" sz="4000" b="0" dirty="0"/>
              <a:t>Orange tint to </a:t>
            </a:r>
            <a:r>
              <a:rPr lang="en-GB" sz="4000" b="0" dirty="0" err="1"/>
              <a:t>feces</a:t>
            </a:r>
            <a:endParaRPr lang="en-GB" sz="4000" b="0" dirty="0"/>
          </a:p>
          <a:p>
            <a:r>
              <a:rPr lang="en-GB" sz="4000" b="0" dirty="0"/>
              <a:t>Weight loss</a:t>
            </a:r>
          </a:p>
          <a:p>
            <a:r>
              <a:rPr lang="en-GB" sz="4000" b="0" dirty="0"/>
              <a:t>Bleeding</a:t>
            </a:r>
          </a:p>
          <a:p>
            <a:pPr>
              <a:tabLst>
                <a:tab pos="2065338" algn="l"/>
              </a:tabLst>
            </a:pPr>
            <a:endParaRPr lang="en-GB" dirty="0"/>
          </a:p>
        </p:txBody>
      </p:sp>
    </p:spTree>
    <p:extLst>
      <p:ext uri="{BB962C8B-B14F-4D97-AF65-F5344CB8AC3E}">
        <p14:creationId xmlns:p14="http://schemas.microsoft.com/office/powerpoint/2010/main" val="23679120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0"/>
            <a:ext cx="5791200" cy="1371600"/>
          </a:xfrm>
        </p:spPr>
        <p:txBody>
          <a:bodyPr/>
          <a:lstStyle/>
          <a:p>
            <a:r>
              <a:rPr lang="en-GB" dirty="0"/>
              <a:t>jaundice</a:t>
            </a:r>
          </a:p>
        </p:txBody>
      </p:sp>
      <p:sp>
        <p:nvSpPr>
          <p:cNvPr id="3" name="عنصر نائب للمحتوى 2"/>
          <p:cNvSpPr>
            <a:spLocks noGrp="1"/>
          </p:cNvSpPr>
          <p:nvPr>
            <p:ph idx="1"/>
          </p:nvPr>
        </p:nvSpPr>
        <p:spPr/>
        <p:txBody>
          <a:bodyPr>
            <a:normAutofit/>
          </a:bodyPr>
          <a:lstStyle/>
          <a:p>
            <a:r>
              <a:rPr lang="en-GB" b="0" dirty="0" smtClean="0"/>
              <a:t>There are a few conditions that might cause jaundice in dogs:</a:t>
            </a:r>
          </a:p>
          <a:p>
            <a:r>
              <a:rPr lang="en-GB" b="0" dirty="0" smtClean="0">
                <a:hlinkClick r:id="rId2"/>
              </a:rPr>
              <a:t>Autoimmune disease</a:t>
            </a:r>
            <a:endParaRPr lang="en-GB" b="0" dirty="0" smtClean="0"/>
          </a:p>
          <a:p>
            <a:r>
              <a:rPr lang="en-GB" b="0" dirty="0" smtClean="0"/>
              <a:t>Cancerous tumours</a:t>
            </a:r>
          </a:p>
          <a:p>
            <a:r>
              <a:rPr lang="en-GB" b="0" dirty="0" smtClean="0"/>
              <a:t>Heartworm</a:t>
            </a:r>
          </a:p>
          <a:p>
            <a:r>
              <a:rPr lang="en-GB" b="0" dirty="0" smtClean="0">
                <a:hlinkClick r:id="rId3"/>
              </a:rPr>
              <a:t>Cirrhosis</a:t>
            </a:r>
            <a:r>
              <a:rPr lang="en-GB" b="0" dirty="0" smtClean="0"/>
              <a:t> or liver damage, often from toxins</a:t>
            </a:r>
          </a:p>
          <a:p>
            <a:r>
              <a:rPr lang="en-GB" b="0" dirty="0" smtClean="0"/>
              <a:t>Pancreatic inflammation, stones, cancer, or infection</a:t>
            </a:r>
          </a:p>
          <a:p>
            <a:r>
              <a:rPr lang="en-GB" b="0" dirty="0" smtClean="0"/>
              <a:t>Bile duct obstruction</a:t>
            </a:r>
          </a:p>
          <a:p>
            <a:r>
              <a:rPr lang="en-GB" b="0" dirty="0" smtClean="0"/>
              <a:t>Injury</a:t>
            </a:r>
          </a:p>
          <a:p>
            <a:r>
              <a:rPr lang="en-GB" b="0" dirty="0" smtClean="0"/>
              <a:t>Collection of blood in the body cavity</a:t>
            </a:r>
          </a:p>
          <a:p>
            <a:endParaRPr lang="en-GB" dirty="0"/>
          </a:p>
        </p:txBody>
      </p:sp>
    </p:spTree>
    <p:extLst>
      <p:ext uri="{BB962C8B-B14F-4D97-AF65-F5344CB8AC3E}">
        <p14:creationId xmlns:p14="http://schemas.microsoft.com/office/powerpoint/2010/main" val="1726502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GB" dirty="0"/>
              <a:t>Types of jaundice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00808"/>
            <a:ext cx="6858000" cy="429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6333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GB" dirty="0"/>
              <a:t>Cholestasis</a:t>
            </a:r>
          </a:p>
        </p:txBody>
      </p:sp>
      <p:sp>
        <p:nvSpPr>
          <p:cNvPr id="3" name="عنصر نائب للمحتوى 2"/>
          <p:cNvSpPr>
            <a:spLocks noGrp="1"/>
          </p:cNvSpPr>
          <p:nvPr>
            <p:ph idx="1"/>
          </p:nvPr>
        </p:nvSpPr>
        <p:spPr/>
        <p:txBody>
          <a:bodyPr/>
          <a:lstStyle/>
          <a:p>
            <a:r>
              <a:rPr lang="en-GB" b="0" dirty="0" smtClean="0"/>
              <a:t>Cholestasis </a:t>
            </a:r>
            <a:r>
              <a:rPr lang="en-GB" b="0" dirty="0"/>
              <a:t>is a liver disease. It occurs when the flow of bile from your liver is reduced or blocked. Bile is fluid produced by your liver that aids in the digestion of food, especially fats. When bile flow is altered, it can lead to a </a:t>
            </a:r>
            <a:r>
              <a:rPr lang="en-GB" b="0" dirty="0" smtClean="0"/>
              <a:t>build up </a:t>
            </a:r>
            <a:r>
              <a:rPr lang="en-GB" b="0" dirty="0"/>
              <a:t>of bilirubin. Bilirubin is a pigment produced by your liver and excreted from your body via bile</a:t>
            </a:r>
            <a:endParaRPr lang="en-GB" dirty="0"/>
          </a:p>
        </p:txBody>
      </p:sp>
    </p:spTree>
    <p:extLst>
      <p:ext uri="{BB962C8B-B14F-4D97-AF65-F5344CB8AC3E}">
        <p14:creationId xmlns:p14="http://schemas.microsoft.com/office/powerpoint/2010/main" val="36875851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92500" lnSpcReduction="10000"/>
          </a:bodyPr>
          <a:lstStyle/>
          <a:p>
            <a:r>
              <a:rPr lang="en-GB" b="0" dirty="0"/>
              <a:t>There are two types of cholestasis: intrahepatic cholestasis and </a:t>
            </a:r>
            <a:r>
              <a:rPr lang="en-GB" b="0" dirty="0" err="1"/>
              <a:t>extrahepatic</a:t>
            </a:r>
            <a:r>
              <a:rPr lang="en-GB" b="0" dirty="0"/>
              <a:t> cholestasis. Intrahepatic cholestasis originates within the liver. It can be caused by:</a:t>
            </a:r>
          </a:p>
          <a:p>
            <a:r>
              <a:rPr lang="en-GB" b="0" dirty="0"/>
              <a:t>disease</a:t>
            </a:r>
          </a:p>
          <a:p>
            <a:r>
              <a:rPr lang="en-GB" b="0" dirty="0"/>
              <a:t>infection</a:t>
            </a:r>
          </a:p>
          <a:p>
            <a:r>
              <a:rPr lang="en-GB" b="0" dirty="0"/>
              <a:t>drug use</a:t>
            </a:r>
          </a:p>
          <a:p>
            <a:r>
              <a:rPr lang="en-GB" b="0" dirty="0"/>
              <a:t>genetic abnormalities</a:t>
            </a:r>
          </a:p>
          <a:p>
            <a:r>
              <a:rPr lang="en-GB" b="0" dirty="0"/>
              <a:t>hormonal effects on bile flow</a:t>
            </a:r>
          </a:p>
          <a:p>
            <a:r>
              <a:rPr lang="en-GB" b="0" dirty="0"/>
              <a:t>Pregnancy can also increase your risk for this condition.</a:t>
            </a:r>
          </a:p>
          <a:p>
            <a:r>
              <a:rPr lang="en-GB" b="0" dirty="0" err="1"/>
              <a:t>Extrahepatic</a:t>
            </a:r>
            <a:r>
              <a:rPr lang="en-GB" b="0" dirty="0"/>
              <a:t> cholestasis is caused by a physical barrier to the bile ducts. Blockages from things like </a:t>
            </a:r>
            <a:r>
              <a:rPr lang="en-GB" b="0" dirty="0">
                <a:hlinkClick r:id="rId2"/>
              </a:rPr>
              <a:t>gallstones</a:t>
            </a:r>
            <a:r>
              <a:rPr lang="en-GB" b="0" dirty="0"/>
              <a:t>, cysts, and </a:t>
            </a:r>
            <a:r>
              <a:rPr lang="en-GB" b="0" dirty="0" err="1"/>
              <a:t>tumors</a:t>
            </a:r>
            <a:r>
              <a:rPr lang="en-GB" b="0" dirty="0"/>
              <a:t> restrict the flow of bile</a:t>
            </a:r>
          </a:p>
          <a:p>
            <a:endParaRPr lang="en-GB" dirty="0"/>
          </a:p>
        </p:txBody>
      </p:sp>
    </p:spTree>
    <p:extLst>
      <p:ext uri="{BB962C8B-B14F-4D97-AF65-F5344CB8AC3E}">
        <p14:creationId xmlns:p14="http://schemas.microsoft.com/office/powerpoint/2010/main" val="17590421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24000" y="1881981"/>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3113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24000" y="1881981"/>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9347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24000" y="1881981"/>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31851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79512" y="692696"/>
            <a:ext cx="6854552" cy="5266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3770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528" y="1881981"/>
            <a:ext cx="668687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5584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عنوان 7"/>
          <p:cNvSpPr>
            <a:spLocks noGrp="1"/>
          </p:cNvSpPr>
          <p:nvPr>
            <p:ph type="title"/>
          </p:nvPr>
        </p:nvSpPr>
        <p:spPr/>
        <p:txBody>
          <a:bodyPr/>
          <a:lstStyle/>
          <a:p>
            <a:r>
              <a:rPr lang="en-GB" dirty="0" smtClean="0"/>
              <a:t>-</a:t>
            </a:r>
            <a:endParaRPr lang="en-GB"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764704"/>
            <a:ext cx="6624736" cy="536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06938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83568" y="476672"/>
            <a:ext cx="8064896" cy="5520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9548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1520" y="404664"/>
            <a:ext cx="8748464" cy="559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29153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528" y="141139"/>
            <a:ext cx="8136904" cy="6096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672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95536" y="692696"/>
            <a:ext cx="8280920" cy="530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1517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83568" y="610344"/>
            <a:ext cx="7992888" cy="519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79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24000" y="404664"/>
            <a:ext cx="7456156" cy="559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08302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0" y="836712"/>
            <a:ext cx="8604448" cy="516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60570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528" y="538336"/>
            <a:ext cx="8568952" cy="5266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5534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24000" y="1881981"/>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00965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162050"/>
            <a:ext cx="7982272"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28484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52718"/>
            <a:ext cx="5791200" cy="611986"/>
          </a:xfrm>
        </p:spPr>
        <p:txBody>
          <a:bodyPr>
            <a:normAutofit fontScale="90000"/>
          </a:bodyPr>
          <a:lstStyle/>
          <a:p>
            <a:endParaRPr lang="en-GB" dirty="0"/>
          </a:p>
        </p:txBody>
      </p:sp>
      <p:sp>
        <p:nvSpPr>
          <p:cNvPr id="3" name="عنصر نائب للمحتوى 2"/>
          <p:cNvSpPr>
            <a:spLocks noGrp="1"/>
          </p:cNvSpPr>
          <p:nvPr>
            <p:ph idx="1"/>
          </p:nvPr>
        </p:nvSpPr>
        <p:spPr>
          <a:xfrm>
            <a:off x="553624" y="1196752"/>
            <a:ext cx="7620000" cy="4931660"/>
          </a:xfrm>
        </p:spPr>
        <p:txBody>
          <a:bodyPr>
            <a:normAutofit/>
          </a:bodyPr>
          <a:lstStyle/>
          <a:p>
            <a:pPr algn="just"/>
            <a:r>
              <a:rPr lang="en-GB" dirty="0">
                <a:solidFill>
                  <a:srgbClr val="FF0000"/>
                </a:solidFill>
              </a:rPr>
              <a:t>Hepatocellular (Liver Cell) Adenoma </a:t>
            </a:r>
            <a:r>
              <a:rPr lang="en-GB" dirty="0"/>
              <a:t>Adenomas arising from hepatocytes are rare and are reported in women in reproductive age group in association with use of oral contraceptives, sex hormone therapy and with pregnancy. The tumour presents as intrahepatic mass that may be mistaken for hepatocellular carcinoma and may rupture causing severe </a:t>
            </a:r>
            <a:r>
              <a:rPr lang="en-GB" dirty="0" err="1"/>
              <a:t>intraperitoneal</a:t>
            </a:r>
            <a:r>
              <a:rPr lang="en-GB" dirty="0"/>
              <a:t> haemorrhage. </a:t>
            </a:r>
            <a:endParaRPr lang="en-GB" dirty="0" smtClean="0"/>
          </a:p>
          <a:p>
            <a:pPr algn="just"/>
            <a:r>
              <a:rPr lang="en-GB" dirty="0">
                <a:solidFill>
                  <a:srgbClr val="FF0000"/>
                </a:solidFill>
              </a:rPr>
              <a:t>Bile Duct Adenoma </a:t>
            </a:r>
            <a:r>
              <a:rPr lang="en-GB" dirty="0"/>
              <a:t>(</a:t>
            </a:r>
            <a:r>
              <a:rPr lang="en-GB" dirty="0" err="1"/>
              <a:t>Cholangioma</a:t>
            </a:r>
            <a:r>
              <a:rPr lang="en-GB" dirty="0"/>
              <a:t>) Intrahepatic or </a:t>
            </a:r>
            <a:r>
              <a:rPr lang="en-GB" dirty="0" err="1"/>
              <a:t>extrahepatic</a:t>
            </a:r>
            <a:r>
              <a:rPr lang="en-GB" dirty="0"/>
              <a:t> bile duct adenoma is a rare benign tumour. The tumour may be small, composed of </a:t>
            </a:r>
            <a:r>
              <a:rPr lang="en-GB" dirty="0" err="1"/>
              <a:t>acini</a:t>
            </a:r>
            <a:r>
              <a:rPr lang="en-GB" dirty="0"/>
              <a:t> lined by biliary epithelium and separated by variable amount of connective tissue, or are larger </a:t>
            </a:r>
            <a:r>
              <a:rPr lang="en-GB" dirty="0" err="1"/>
              <a:t>cystadenomas</a:t>
            </a:r>
            <a:r>
              <a:rPr lang="en-GB" dirty="0"/>
              <a:t> having </a:t>
            </a:r>
            <a:r>
              <a:rPr lang="en-GB" dirty="0" err="1"/>
              <a:t>loculi</a:t>
            </a:r>
            <a:r>
              <a:rPr lang="en-GB" dirty="0"/>
              <a:t> lined by biliary epithelium.</a:t>
            </a:r>
          </a:p>
          <a:p>
            <a:pPr algn="just"/>
            <a:endParaRPr lang="en-GB" dirty="0" smtClean="0"/>
          </a:p>
        </p:txBody>
      </p:sp>
    </p:spTree>
    <p:extLst>
      <p:ext uri="{BB962C8B-B14F-4D97-AF65-F5344CB8AC3E}">
        <p14:creationId xmlns:p14="http://schemas.microsoft.com/office/powerpoint/2010/main" val="67394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pPr algn="ctr"/>
            <a:r>
              <a:rPr lang="en-GB" dirty="0" smtClean="0"/>
              <a:t>Blood supply disorders</a:t>
            </a:r>
            <a:endParaRPr lang="en-GB" dirty="0"/>
          </a:p>
        </p:txBody>
      </p:sp>
      <p:sp>
        <p:nvSpPr>
          <p:cNvPr id="5" name="عنصر نائب للمحتوى 4"/>
          <p:cNvSpPr>
            <a:spLocks noGrp="1"/>
          </p:cNvSpPr>
          <p:nvPr>
            <p:ph idx="1"/>
          </p:nvPr>
        </p:nvSpPr>
        <p:spPr/>
        <p:txBody>
          <a:bodyPr>
            <a:normAutofit fontScale="92500" lnSpcReduction="10000"/>
          </a:bodyPr>
          <a:lstStyle/>
          <a:p>
            <a:r>
              <a:rPr lang="en-GB" sz="2800" dirty="0" smtClean="0">
                <a:solidFill>
                  <a:schemeClr val="tx2">
                    <a:lumMod val="75000"/>
                  </a:schemeClr>
                </a:solidFill>
              </a:rPr>
              <a:t>Liver infarction</a:t>
            </a:r>
            <a:r>
              <a:rPr lang="en-GB" dirty="0" smtClean="0"/>
              <a:t>:  is a type of hepatic necrosis caused by the obstruction of blood vessels ,which is rare due to the hepatic dual blood supply .</a:t>
            </a:r>
          </a:p>
          <a:p>
            <a:r>
              <a:rPr lang="en-GB" dirty="0" smtClean="0"/>
              <a:t>Causes include thrombosis , ligation or occlusion of main hepatic artery between the origin of the right gastric artery and hilum of the liver.</a:t>
            </a:r>
          </a:p>
          <a:p>
            <a:r>
              <a:rPr lang="en-GB" dirty="0" smtClean="0"/>
              <a:t>Microscopic features include: demarcated pale area .</a:t>
            </a:r>
          </a:p>
          <a:p>
            <a:r>
              <a:rPr lang="en-GB" dirty="0" smtClean="0"/>
              <a:t>Abscess formation fallowing infection.</a:t>
            </a:r>
          </a:p>
          <a:p>
            <a:r>
              <a:rPr lang="en-GB" dirty="0" smtClean="0"/>
              <a:t>Liquefaction.</a:t>
            </a:r>
          </a:p>
          <a:p>
            <a:r>
              <a:rPr lang="en-GB" dirty="0" smtClean="0"/>
              <a:t>Calcification </a:t>
            </a:r>
          </a:p>
          <a:p>
            <a:r>
              <a:rPr lang="en-GB" dirty="0" smtClean="0"/>
              <a:t>Bile accumulation.</a:t>
            </a:r>
          </a:p>
          <a:p>
            <a:r>
              <a:rPr lang="en-GB" dirty="0" smtClean="0"/>
              <a:t>Fibrosis /scarring</a:t>
            </a:r>
          </a:p>
          <a:p>
            <a:endParaRPr lang="en-GB" dirty="0" smtClean="0"/>
          </a:p>
          <a:p>
            <a:endParaRPr lang="en-GB" dirty="0"/>
          </a:p>
        </p:txBody>
      </p:sp>
    </p:spTree>
    <p:extLst>
      <p:ext uri="{BB962C8B-B14F-4D97-AF65-F5344CB8AC3E}">
        <p14:creationId xmlns:p14="http://schemas.microsoft.com/office/powerpoint/2010/main" val="39743277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00" y="100965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00965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74263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GB" dirty="0"/>
              <a:t>Haemangioma</a:t>
            </a:r>
          </a:p>
        </p:txBody>
      </p:sp>
      <p:sp>
        <p:nvSpPr>
          <p:cNvPr id="3" name="عنصر نائب للمحتوى 2"/>
          <p:cNvSpPr>
            <a:spLocks noGrp="1"/>
          </p:cNvSpPr>
          <p:nvPr>
            <p:ph idx="1"/>
          </p:nvPr>
        </p:nvSpPr>
        <p:spPr/>
        <p:txBody>
          <a:bodyPr>
            <a:normAutofit/>
          </a:bodyPr>
          <a:lstStyle/>
          <a:p>
            <a:pPr algn="just"/>
            <a:endParaRPr lang="en-GB" dirty="0"/>
          </a:p>
        </p:txBody>
      </p:sp>
    </p:spTree>
    <p:extLst>
      <p:ext uri="{BB962C8B-B14F-4D97-AF65-F5344CB8AC3E}">
        <p14:creationId xmlns:p14="http://schemas.microsoft.com/office/powerpoint/2010/main" val="37896080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39552" y="548680"/>
            <a:ext cx="6470848" cy="5448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45394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24000" y="1881981"/>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2436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52718"/>
            <a:ext cx="5791200" cy="683994"/>
          </a:xfrm>
        </p:spPr>
        <p:txBody>
          <a:bodyPr/>
          <a:lstStyle/>
          <a:p>
            <a:endParaRPr lang="en-GB" dirty="0"/>
          </a:p>
        </p:txBody>
      </p:sp>
      <p:sp>
        <p:nvSpPr>
          <p:cNvPr id="3" name="عنصر نائب للمحتوى 2"/>
          <p:cNvSpPr>
            <a:spLocks noGrp="1"/>
          </p:cNvSpPr>
          <p:nvPr>
            <p:ph idx="1"/>
          </p:nvPr>
        </p:nvSpPr>
        <p:spPr>
          <a:xfrm>
            <a:off x="457200" y="1340768"/>
            <a:ext cx="7620000" cy="4785395"/>
          </a:xfrm>
        </p:spPr>
        <p:txBody>
          <a:bodyPr/>
          <a:lstStyle/>
          <a:p>
            <a:r>
              <a:rPr lang="en-GB" dirty="0">
                <a:solidFill>
                  <a:srgbClr val="FF0000"/>
                </a:solidFill>
              </a:rPr>
              <a:t>Hepatocellular Carcinoma </a:t>
            </a:r>
            <a:r>
              <a:rPr lang="en-GB" dirty="0"/>
              <a:t>Hepatocellular carcinoma (HCC) or liver cell carcinoma, also </a:t>
            </a:r>
            <a:r>
              <a:rPr lang="en-GB" dirty="0" smtClean="0"/>
              <a:t>termed </a:t>
            </a:r>
            <a:r>
              <a:rPr lang="en-GB" dirty="0"/>
              <a:t>as </a:t>
            </a:r>
            <a:r>
              <a:rPr lang="en-GB" dirty="0" err="1"/>
              <a:t>hepatoma</a:t>
            </a:r>
            <a:r>
              <a:rPr lang="en-GB" dirty="0"/>
              <a:t>, is the most common primary malignant tumour of the liver</a:t>
            </a:r>
            <a:r>
              <a:rPr lang="en-GB" dirty="0" smtClean="0"/>
              <a:t>.</a:t>
            </a:r>
          </a:p>
          <a:p>
            <a:endParaRPr lang="en-GB" dirty="0"/>
          </a:p>
          <a:p>
            <a:r>
              <a:rPr lang="en-GB" dirty="0">
                <a:solidFill>
                  <a:srgbClr val="FF0000"/>
                </a:solidFill>
              </a:rPr>
              <a:t>Haemangioma</a:t>
            </a:r>
            <a:r>
              <a:rPr lang="en-GB" dirty="0"/>
              <a:t> is the commonest benign tumour of the liver. Majority of them are asymptomatic and discovered incidentally. Rarely, a haemangioma may rupture into the peritoneal cavity. .</a:t>
            </a:r>
          </a:p>
          <a:p>
            <a:endParaRPr lang="en-GB" dirty="0"/>
          </a:p>
        </p:txBody>
      </p:sp>
    </p:spTree>
    <p:extLst>
      <p:ext uri="{BB962C8B-B14F-4D97-AF65-F5344CB8AC3E}">
        <p14:creationId xmlns:p14="http://schemas.microsoft.com/office/powerpoint/2010/main" val="14310836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GB" sz="3200" dirty="0" err="1">
                <a:effectLst>
                  <a:outerShdw blurRad="38100" dist="38100" dir="2700000" algn="tl">
                    <a:srgbClr val="000000">
                      <a:alpha val="43137"/>
                    </a:srgbClr>
                  </a:outerShdw>
                </a:effectLst>
                <a:latin typeface="Times New Roman" pitchFamily="18" charset="0"/>
                <a:cs typeface="Times New Roman" pitchFamily="18" charset="0"/>
              </a:rPr>
              <a:t>Cholangiocarcinoma</a:t>
            </a:r>
            <a:endParaRPr lang="en-GB" sz="32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عنصر نائب للمحتوى 2"/>
          <p:cNvSpPr>
            <a:spLocks noGrp="1"/>
          </p:cNvSpPr>
          <p:nvPr>
            <p:ph idx="1"/>
          </p:nvPr>
        </p:nvSpPr>
        <p:spPr/>
        <p:txBody>
          <a:bodyPr>
            <a:normAutofit/>
          </a:bodyPr>
          <a:lstStyle/>
          <a:p>
            <a:pPr algn="just"/>
            <a:r>
              <a:rPr lang="en-GB" sz="1800" dirty="0" err="1" smtClean="0">
                <a:latin typeface="Times New Roman" pitchFamily="18" charset="0"/>
                <a:cs typeface="Times New Roman" pitchFamily="18" charset="0"/>
              </a:rPr>
              <a:t>Cholangiocarcinoma</a:t>
            </a:r>
            <a:r>
              <a:rPr lang="en-GB" sz="1800" dirty="0" smtClean="0">
                <a:latin typeface="Times New Roman" pitchFamily="18" charset="0"/>
                <a:cs typeface="Times New Roman" pitchFamily="18" charset="0"/>
              </a:rPr>
              <a:t> </a:t>
            </a:r>
            <a:r>
              <a:rPr lang="en-GB" sz="1800" dirty="0">
                <a:latin typeface="Times New Roman" pitchFamily="18" charset="0"/>
                <a:cs typeface="Times New Roman" pitchFamily="18" charset="0"/>
              </a:rPr>
              <a:t>is the designation used for carcinoma arising from bile duct epithelium within the liver (peripheral </a:t>
            </a:r>
            <a:r>
              <a:rPr lang="en-GB" sz="1800" dirty="0" err="1">
                <a:latin typeface="Times New Roman" pitchFamily="18" charset="0"/>
                <a:cs typeface="Times New Roman" pitchFamily="18" charset="0"/>
              </a:rPr>
              <a:t>cholangiocarcinoma</a:t>
            </a:r>
            <a:r>
              <a:rPr lang="en-GB" sz="1800" dirty="0">
                <a:latin typeface="Times New Roman" pitchFamily="18" charset="0"/>
                <a:cs typeface="Times New Roman" pitchFamily="18" charset="0"/>
              </a:rPr>
              <a:t>). Carcinomas arising from the large </a:t>
            </a:r>
            <a:r>
              <a:rPr lang="en-GB" sz="1800" dirty="0" err="1">
                <a:latin typeface="Times New Roman" pitchFamily="18" charset="0"/>
                <a:cs typeface="Times New Roman" pitchFamily="18" charset="0"/>
              </a:rPr>
              <a:t>hilar</a:t>
            </a:r>
            <a:r>
              <a:rPr lang="en-GB" sz="1800" dirty="0">
                <a:latin typeface="Times New Roman" pitchFamily="18" charset="0"/>
                <a:cs typeface="Times New Roman" pitchFamily="18" charset="0"/>
              </a:rPr>
              <a:t> ducts (</a:t>
            </a:r>
            <a:r>
              <a:rPr lang="en-GB" sz="1800" dirty="0" err="1">
                <a:latin typeface="Times New Roman" pitchFamily="18" charset="0"/>
                <a:cs typeface="Times New Roman" pitchFamily="18" charset="0"/>
              </a:rPr>
              <a:t>hilar</a:t>
            </a:r>
            <a:r>
              <a:rPr lang="en-GB" sz="1800" dirty="0">
                <a:latin typeface="Times New Roman" pitchFamily="18" charset="0"/>
                <a:cs typeface="Times New Roman" pitchFamily="18" charset="0"/>
              </a:rPr>
              <a:t> </a:t>
            </a:r>
            <a:r>
              <a:rPr lang="en-GB" sz="1800" dirty="0" err="1">
                <a:latin typeface="Times New Roman" pitchFamily="18" charset="0"/>
                <a:cs typeface="Times New Roman" pitchFamily="18" charset="0"/>
              </a:rPr>
              <a:t>cholangiocarcinoma</a:t>
            </a:r>
            <a:r>
              <a:rPr lang="en-GB" sz="1800" dirty="0">
                <a:latin typeface="Times New Roman" pitchFamily="18" charset="0"/>
                <a:cs typeface="Times New Roman" pitchFamily="18" charset="0"/>
              </a:rPr>
              <a:t>) and from </a:t>
            </a:r>
            <a:r>
              <a:rPr lang="en-GB" sz="1800" dirty="0" err="1">
                <a:latin typeface="Times New Roman" pitchFamily="18" charset="0"/>
                <a:cs typeface="Times New Roman" pitchFamily="18" charset="0"/>
              </a:rPr>
              <a:t>extrahepatic</a:t>
            </a:r>
            <a:r>
              <a:rPr lang="en-GB" sz="1800" dirty="0">
                <a:latin typeface="Times New Roman" pitchFamily="18" charset="0"/>
                <a:cs typeface="Times New Roman" pitchFamily="18" charset="0"/>
              </a:rPr>
              <a:t> ducts are termed bile duct carcinomas </a:t>
            </a:r>
            <a:r>
              <a:rPr lang="en-GB" sz="1800" dirty="0" smtClean="0">
                <a:latin typeface="Times New Roman" pitchFamily="18" charset="0"/>
                <a:cs typeface="Times New Roman" pitchFamily="18" charset="0"/>
              </a:rPr>
              <a:t>.None </a:t>
            </a:r>
            <a:r>
              <a:rPr lang="en-GB" sz="1800" dirty="0">
                <a:latin typeface="Times New Roman" pitchFamily="18" charset="0"/>
                <a:cs typeface="Times New Roman" pitchFamily="18" charset="0"/>
              </a:rPr>
              <a:t>of the etiologic factors related to HCC have any role in the genesis of </a:t>
            </a:r>
            <a:r>
              <a:rPr lang="en-GB" sz="1800" dirty="0" err="1">
                <a:latin typeface="Times New Roman" pitchFamily="18" charset="0"/>
                <a:cs typeface="Times New Roman" pitchFamily="18" charset="0"/>
              </a:rPr>
              <a:t>cholangiocarcinoma</a:t>
            </a:r>
            <a:r>
              <a:rPr lang="en-GB" sz="1800" dirty="0" smtClean="0">
                <a:latin typeface="Times New Roman" pitchFamily="18" charset="0"/>
                <a:cs typeface="Times New Roman" pitchFamily="18" charset="0"/>
              </a:rPr>
              <a:t>.</a:t>
            </a:r>
          </a:p>
          <a:p>
            <a:pPr algn="just"/>
            <a:r>
              <a:rPr lang="en-GB" sz="1800" dirty="0">
                <a:latin typeface="Times New Roman" pitchFamily="18" charset="0"/>
                <a:cs typeface="Times New Roman" pitchFamily="18" charset="0"/>
              </a:rPr>
              <a:t>However, the etiological factors involved in it are exposure to radio-opaque dye </a:t>
            </a:r>
            <a:r>
              <a:rPr lang="en-GB" sz="1800" dirty="0" err="1">
                <a:latin typeface="Times New Roman" pitchFamily="18" charset="0"/>
                <a:cs typeface="Times New Roman" pitchFamily="18" charset="0"/>
              </a:rPr>
              <a:t>thorotrast</a:t>
            </a:r>
            <a:r>
              <a:rPr lang="en-GB" sz="1800" dirty="0">
                <a:latin typeface="Times New Roman" pitchFamily="18" charset="0"/>
                <a:cs typeface="Times New Roman" pitchFamily="18" charset="0"/>
              </a:rPr>
              <a:t>, anabolic steroids, </a:t>
            </a:r>
          </a:p>
        </p:txBody>
      </p:sp>
    </p:spTree>
    <p:extLst>
      <p:ext uri="{BB962C8B-B14F-4D97-AF65-F5344CB8AC3E}">
        <p14:creationId xmlns:p14="http://schemas.microsoft.com/office/powerpoint/2010/main" val="12529355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sp>
        <p:nvSpPr>
          <p:cNvPr id="3" name="عنصر نائب للمحتوى 2"/>
          <p:cNvSpPr>
            <a:spLocks noGrp="1"/>
          </p:cNvSpPr>
          <p:nvPr>
            <p:ph idx="1"/>
          </p:nvPr>
        </p:nvSpPr>
        <p:spPr/>
        <p:txBody>
          <a:bodyPr/>
          <a:lstStyle/>
          <a:p>
            <a:endParaRPr lang="en-GB"/>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3421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pic>
        <p:nvPicPr>
          <p:cNvPr id="378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24000" y="1881981"/>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94073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pic>
        <p:nvPicPr>
          <p:cNvPr id="389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24000" y="1881981"/>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9635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pic>
        <p:nvPicPr>
          <p:cNvPr id="409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24000" y="1881981"/>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9331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39552" y="260648"/>
            <a:ext cx="7704856"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16196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pic>
        <p:nvPicPr>
          <p:cNvPr id="440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24000" y="1881981"/>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0270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pic>
        <p:nvPicPr>
          <p:cNvPr id="450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24000" y="1881981"/>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21615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sp>
        <p:nvSpPr>
          <p:cNvPr id="3" name="عنصر نائب للمحتوى 2"/>
          <p:cNvSpPr>
            <a:spLocks noGrp="1"/>
          </p:cNvSpPr>
          <p:nvPr>
            <p:ph idx="1"/>
          </p:nvPr>
        </p:nvSpPr>
        <p:spPr/>
        <p:txBody>
          <a:bodyPr/>
          <a:lstStyle/>
          <a:p>
            <a:endParaRPr lang="en-GB"/>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61643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pic>
        <p:nvPicPr>
          <p:cNvPr id="471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24000" y="1881981"/>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37009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pic>
        <p:nvPicPr>
          <p:cNvPr id="481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83568" y="908720"/>
            <a:ext cx="7272808" cy="508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22971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sp>
        <p:nvSpPr>
          <p:cNvPr id="3" name="عنصر نائب للمحتوى 2"/>
          <p:cNvSpPr>
            <a:spLocks noGrp="1"/>
          </p:cNvSpPr>
          <p:nvPr>
            <p:ph idx="1"/>
          </p:nvPr>
        </p:nvSpPr>
        <p:spPr/>
        <p:txBody>
          <a:bodyPr/>
          <a:lstStyle/>
          <a:p>
            <a:endParaRPr lang="en-GB"/>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7117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GB"/>
              <a:t>pancreas</a:t>
            </a:r>
          </a:p>
        </p:txBody>
      </p:sp>
      <p:sp>
        <p:nvSpPr>
          <p:cNvPr id="3" name="عنوان فرعي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24672781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3200" y="1556792"/>
            <a:ext cx="4781128" cy="3373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6842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GB" dirty="0" smtClean="0"/>
              <a:t/>
            </a:r>
            <a:br>
              <a:rPr lang="en-GB" dirty="0" smtClean="0"/>
            </a:br>
            <a:r>
              <a:rPr lang="en-GB" dirty="0"/>
              <a:t/>
            </a:r>
            <a:br>
              <a:rPr lang="en-GB" dirty="0"/>
            </a:br>
            <a:r>
              <a:rPr lang="en-GB" dirty="0" smtClean="0"/>
              <a:t>Cystic </a:t>
            </a:r>
            <a:r>
              <a:rPr lang="en-GB" dirty="0" smtClean="0"/>
              <a:t>Fibrosis</a:t>
            </a:r>
            <a:br>
              <a:rPr lang="en-GB" dirty="0" smtClean="0"/>
            </a:br>
            <a:endParaRPr lang="en-GB" dirty="0"/>
          </a:p>
        </p:txBody>
      </p:sp>
      <p:sp>
        <p:nvSpPr>
          <p:cNvPr id="3" name="عنصر نائب للمحتوى 2"/>
          <p:cNvSpPr>
            <a:spLocks noGrp="1"/>
          </p:cNvSpPr>
          <p:nvPr>
            <p:ph idx="1"/>
          </p:nvPr>
        </p:nvSpPr>
        <p:spPr/>
        <p:txBody>
          <a:bodyPr>
            <a:normAutofit/>
          </a:bodyPr>
          <a:lstStyle/>
          <a:p>
            <a:r>
              <a:rPr lang="en-GB" dirty="0" smtClean="0"/>
              <a:t>Cystic fibrosis of the pancreas or fibrocystic disease is a</a:t>
            </a:r>
          </a:p>
          <a:p>
            <a:r>
              <a:rPr lang="en-GB" dirty="0" smtClean="0"/>
              <a:t>hereditary disorder characterised by viscid mucous</a:t>
            </a:r>
          </a:p>
          <a:p>
            <a:r>
              <a:rPr lang="en-GB" dirty="0" smtClean="0"/>
              <a:t>secretions in all the exocrine glands of the body (</a:t>
            </a:r>
            <a:r>
              <a:rPr lang="en-GB" dirty="0" err="1" smtClean="0"/>
              <a:t>mucoviscidosis</a:t>
            </a:r>
            <a:r>
              <a:rPr lang="en-GB" dirty="0" smtClean="0"/>
              <a:t>) and associated with increased concentrations of electrolytes in the </a:t>
            </a:r>
            <a:r>
              <a:rPr lang="en-GB" dirty="0" err="1" smtClean="0"/>
              <a:t>eccrine</a:t>
            </a:r>
            <a:r>
              <a:rPr lang="en-GB" dirty="0" smtClean="0"/>
              <a:t> glands. The terms ‘cystic fibrosis’ and ‘fibrocystic disease’ are preferable over ‘</a:t>
            </a:r>
            <a:r>
              <a:rPr lang="en-GB" dirty="0" err="1" smtClean="0"/>
              <a:t>mucoviscidosis</a:t>
            </a:r>
            <a:r>
              <a:rPr lang="en-GB" dirty="0" smtClean="0"/>
              <a:t>’ in view of the main pathologic change of fibrosis produced as a result of obstruction of the passages by viscid mucous secretions</a:t>
            </a:r>
            <a:endParaRPr lang="en-GB" dirty="0"/>
          </a:p>
        </p:txBody>
      </p:sp>
    </p:spTree>
    <p:extLst>
      <p:ext uri="{BB962C8B-B14F-4D97-AF65-F5344CB8AC3E}">
        <p14:creationId xmlns:p14="http://schemas.microsoft.com/office/powerpoint/2010/main" val="28176520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52718"/>
            <a:ext cx="5791200" cy="395962"/>
          </a:xfrm>
        </p:spPr>
        <p:txBody>
          <a:bodyPr>
            <a:normAutofit fontScale="90000"/>
          </a:bodyPr>
          <a:lstStyle/>
          <a:p>
            <a:endParaRPr lang="en-GB" dirty="0"/>
          </a:p>
        </p:txBody>
      </p:sp>
      <p:sp>
        <p:nvSpPr>
          <p:cNvPr id="3" name="عنصر نائب للمحتوى 2"/>
          <p:cNvSpPr>
            <a:spLocks noGrp="1"/>
          </p:cNvSpPr>
          <p:nvPr>
            <p:ph idx="1"/>
          </p:nvPr>
        </p:nvSpPr>
        <p:spPr>
          <a:xfrm>
            <a:off x="457200" y="1052736"/>
            <a:ext cx="7620000" cy="5073427"/>
          </a:xfrm>
        </p:spPr>
        <p:txBody>
          <a:bodyPr>
            <a:noAutofit/>
          </a:bodyPr>
          <a:lstStyle/>
          <a:p>
            <a:pPr algn="just"/>
            <a:r>
              <a:rPr lang="en-GB" sz="1600" dirty="0" smtClean="0"/>
              <a:t>MORPHOLOGIC FEATURES. Depending upon the severity of involvement and the organs affected, the pathologic changes are variable. Most of the changes are produced as a result of obstruction by viscid mucous.</a:t>
            </a:r>
          </a:p>
          <a:p>
            <a:pPr algn="just"/>
            <a:r>
              <a:rPr lang="en-GB" sz="1600" dirty="0" smtClean="0">
                <a:solidFill>
                  <a:srgbClr val="FF0000"/>
                </a:solidFill>
              </a:rPr>
              <a:t>Grossly, </a:t>
            </a:r>
            <a:r>
              <a:rPr lang="en-GB" sz="1600" dirty="0" smtClean="0"/>
              <a:t>pancreatic lobules are ovoid. Fatty replacement of the pancreas and grossly visible cysts may be seen.</a:t>
            </a:r>
          </a:p>
          <a:p>
            <a:pPr algn="just"/>
            <a:r>
              <a:rPr lang="en-GB" sz="1600" dirty="0" smtClean="0">
                <a:solidFill>
                  <a:srgbClr val="FF0000"/>
                </a:solidFill>
              </a:rPr>
              <a:t>Microscopically</a:t>
            </a:r>
            <a:r>
              <a:rPr lang="en-GB" sz="1600" dirty="0" smtClean="0"/>
              <a:t>,</a:t>
            </a:r>
          </a:p>
          <a:p>
            <a:pPr algn="just"/>
            <a:r>
              <a:rPr lang="en-GB" sz="1600" dirty="0" smtClean="0"/>
              <a:t> the lobular architecture of pancreatic parenchyma is maintained. There is increased </a:t>
            </a:r>
            <a:r>
              <a:rPr lang="en-GB" sz="1600" dirty="0" err="1" smtClean="0"/>
              <a:t>interlobularfibrosis</a:t>
            </a:r>
            <a:r>
              <a:rPr lang="en-GB" sz="1600" dirty="0" smtClean="0"/>
              <a:t>. The </a:t>
            </a:r>
            <a:r>
              <a:rPr lang="en-GB" sz="1600" dirty="0" err="1" smtClean="0"/>
              <a:t>acini</a:t>
            </a:r>
            <a:r>
              <a:rPr lang="en-GB" sz="1600" dirty="0" smtClean="0"/>
              <a:t> are atrophic and many of the </a:t>
            </a:r>
            <a:r>
              <a:rPr lang="en-GB" sz="1600" dirty="0" err="1" smtClean="0"/>
              <a:t>acinar</a:t>
            </a:r>
            <a:endParaRPr lang="en-GB" sz="1600" dirty="0" smtClean="0"/>
          </a:p>
          <a:p>
            <a:pPr algn="just"/>
            <a:r>
              <a:rPr lang="en-GB" sz="1600" dirty="0" smtClean="0"/>
              <a:t>ducts contain laminated, eosinophilic concretions. </a:t>
            </a:r>
            <a:r>
              <a:rPr lang="en-GB" sz="1600" dirty="0" err="1" smtClean="0"/>
              <a:t>Rarely,inflammation</a:t>
            </a:r>
            <a:r>
              <a:rPr lang="en-GB" sz="1600" dirty="0" smtClean="0"/>
              <a:t>, fat necrosis and cyst formation may be seen.</a:t>
            </a:r>
          </a:p>
          <a:p>
            <a:pPr algn="just"/>
            <a:r>
              <a:rPr lang="en-GB" sz="1600" dirty="0" smtClean="0"/>
              <a:t>The islet tissue (endocrine pancreas) generally remains intact. Atrophy of the exocrine pancreas may cause impaired fat absorption.</a:t>
            </a:r>
          </a:p>
          <a:p>
            <a:pPr algn="just"/>
            <a:endParaRPr lang="en-GB" sz="1600" dirty="0"/>
          </a:p>
        </p:txBody>
      </p:sp>
    </p:spTree>
    <p:extLst>
      <p:ext uri="{BB962C8B-B14F-4D97-AF65-F5344CB8AC3E}">
        <p14:creationId xmlns:p14="http://schemas.microsoft.com/office/powerpoint/2010/main" val="2913902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39552" y="260648"/>
            <a:ext cx="8280920" cy="573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56410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GB" dirty="0"/>
              <a:t>PANCREATITIS</a:t>
            </a:r>
            <a:br>
              <a:rPr lang="en-GB" dirty="0"/>
            </a:br>
            <a:endParaRPr lang="en-GB" dirty="0"/>
          </a:p>
        </p:txBody>
      </p:sp>
      <p:sp>
        <p:nvSpPr>
          <p:cNvPr id="3" name="عنصر نائب للمحتوى 2"/>
          <p:cNvSpPr>
            <a:spLocks noGrp="1"/>
          </p:cNvSpPr>
          <p:nvPr>
            <p:ph idx="1"/>
          </p:nvPr>
        </p:nvSpPr>
        <p:spPr/>
        <p:txBody>
          <a:bodyPr>
            <a:normAutofit/>
          </a:bodyPr>
          <a:lstStyle/>
          <a:p>
            <a:pPr algn="just"/>
            <a:r>
              <a:rPr lang="en-GB" sz="1800" dirty="0" smtClean="0"/>
              <a:t>PANCREATITIS</a:t>
            </a:r>
          </a:p>
          <a:p>
            <a:pPr algn="just"/>
            <a:r>
              <a:rPr lang="en-GB" sz="1800" dirty="0" smtClean="0"/>
              <a:t>Pancreatitis is inflammation of the pancreas with </a:t>
            </a:r>
            <a:r>
              <a:rPr lang="en-GB" sz="1800" dirty="0" err="1" smtClean="0"/>
              <a:t>acinic</a:t>
            </a:r>
            <a:r>
              <a:rPr lang="en-GB" sz="1800" dirty="0" smtClean="0"/>
              <a:t> cell</a:t>
            </a:r>
          </a:p>
          <a:p>
            <a:pPr algn="just"/>
            <a:r>
              <a:rPr lang="en-GB" sz="1800" dirty="0" smtClean="0"/>
              <a:t>injury. It is classified into acute and chronic forms both of</a:t>
            </a:r>
          </a:p>
          <a:p>
            <a:pPr algn="just"/>
            <a:r>
              <a:rPr lang="en-GB" sz="1800" dirty="0" smtClean="0"/>
              <a:t>which are distinct entities</a:t>
            </a:r>
            <a:r>
              <a:rPr lang="en-GB" sz="1800" dirty="0" smtClean="0"/>
              <a:t>.</a:t>
            </a:r>
          </a:p>
          <a:p>
            <a:pPr algn="just"/>
            <a:endParaRPr lang="en-GB" sz="1800" dirty="0"/>
          </a:p>
          <a:p>
            <a:pPr algn="just"/>
            <a:r>
              <a:rPr lang="en-GB" sz="1800" dirty="0">
                <a:cs typeface="Urdu Typesetting" pitchFamily="66" charset="-78"/>
              </a:rPr>
              <a:t>Acute pancreatitis is an acute inflammation of the pancreas</a:t>
            </a:r>
          </a:p>
          <a:p>
            <a:pPr algn="just"/>
            <a:r>
              <a:rPr lang="en-GB" sz="1800" dirty="0">
                <a:cs typeface="Urdu Typesetting" pitchFamily="66" charset="-78"/>
              </a:rPr>
              <a:t>presenting clinically with ‘acute abdomen’. The severe form</a:t>
            </a:r>
          </a:p>
          <a:p>
            <a:pPr algn="just"/>
            <a:r>
              <a:rPr lang="en-GB" sz="1800" dirty="0">
                <a:cs typeface="Urdu Typesetting" pitchFamily="66" charset="-78"/>
              </a:rPr>
              <a:t>of the disease associated with macroscopic haemorrhages</a:t>
            </a:r>
          </a:p>
          <a:p>
            <a:pPr algn="just"/>
            <a:r>
              <a:rPr lang="en-GB" sz="1800" dirty="0">
                <a:cs typeface="Urdu Typesetting" pitchFamily="66" charset="-78"/>
              </a:rPr>
              <a:t>and fat necrosis in and around the pancreas is termed acute</a:t>
            </a:r>
          </a:p>
          <a:p>
            <a:pPr algn="just"/>
            <a:r>
              <a:rPr lang="en-GB" sz="1800" dirty="0">
                <a:cs typeface="Urdu Typesetting" pitchFamily="66" charset="-78"/>
              </a:rPr>
              <a:t>haemorrhagic pancreatitis or acute pancreatic necrosis. </a:t>
            </a:r>
          </a:p>
          <a:p>
            <a:pPr algn="just"/>
            <a:endParaRPr lang="en-GB" sz="1800" dirty="0"/>
          </a:p>
        </p:txBody>
      </p:sp>
    </p:spTree>
    <p:extLst>
      <p:ext uri="{BB962C8B-B14F-4D97-AF65-F5344CB8AC3E}">
        <p14:creationId xmlns:p14="http://schemas.microsoft.com/office/powerpoint/2010/main" val="25365497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GB"/>
          </a:p>
        </p:txBody>
      </p:sp>
      <p:sp>
        <p:nvSpPr>
          <p:cNvPr id="3" name="عنصر نائب للمحتوى 2"/>
          <p:cNvSpPr>
            <a:spLocks noGrp="1"/>
          </p:cNvSpPr>
          <p:nvPr>
            <p:ph idx="1"/>
          </p:nvPr>
        </p:nvSpPr>
        <p:spPr/>
        <p:txBody>
          <a:bodyPr>
            <a:normAutofit/>
          </a:bodyPr>
          <a:lstStyle/>
          <a:p>
            <a:r>
              <a:rPr lang="en-GB" dirty="0" smtClean="0"/>
              <a:t>The onset of acute pancreatitis is sudden, occurring after</a:t>
            </a:r>
          </a:p>
          <a:p>
            <a:r>
              <a:rPr lang="en-GB" dirty="0" smtClean="0"/>
              <a:t>a bout of alcohol or a heavy meal. The patient presents with</a:t>
            </a:r>
          </a:p>
          <a:p>
            <a:r>
              <a:rPr lang="en-GB" dirty="0" smtClean="0"/>
              <a:t>abdominal pain, vomiting and collapse and the condition</a:t>
            </a:r>
          </a:p>
          <a:p>
            <a:r>
              <a:rPr lang="en-GB" dirty="0" smtClean="0"/>
              <a:t>must be differentiated from other diseases producing acute</a:t>
            </a:r>
          </a:p>
          <a:p>
            <a:r>
              <a:rPr lang="en-GB" dirty="0" smtClean="0"/>
              <a:t>abdomen such as acute appendicitis, </a:t>
            </a:r>
            <a:endParaRPr lang="en-GB" dirty="0"/>
          </a:p>
        </p:txBody>
      </p:sp>
    </p:spTree>
    <p:extLst>
      <p:ext uri="{BB962C8B-B14F-4D97-AF65-F5344CB8AC3E}">
        <p14:creationId xmlns:p14="http://schemas.microsoft.com/office/powerpoint/2010/main" val="41657421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GB" dirty="0"/>
              <a:t>ETIOLOGY.</a:t>
            </a:r>
            <a:br>
              <a:rPr lang="en-GB" dirty="0"/>
            </a:br>
            <a:endParaRPr lang="en-GB" dirty="0"/>
          </a:p>
        </p:txBody>
      </p:sp>
      <p:sp>
        <p:nvSpPr>
          <p:cNvPr id="3" name="عنصر نائب للمحتوى 2"/>
          <p:cNvSpPr>
            <a:spLocks noGrp="1"/>
          </p:cNvSpPr>
          <p:nvPr>
            <p:ph idx="1"/>
          </p:nvPr>
        </p:nvSpPr>
        <p:spPr/>
        <p:txBody>
          <a:bodyPr>
            <a:normAutofit/>
          </a:bodyPr>
          <a:lstStyle/>
          <a:p>
            <a:pPr algn="just"/>
            <a:r>
              <a:rPr lang="en-GB" sz="2400" dirty="0" smtClean="0"/>
              <a:t>The two leading causes associated with acute pancreatitis are alcoholism and </a:t>
            </a:r>
            <a:r>
              <a:rPr lang="en-GB" sz="2400" dirty="0" err="1" smtClean="0"/>
              <a:t>cholelithiasis</a:t>
            </a:r>
            <a:r>
              <a:rPr lang="en-GB" sz="2400" dirty="0" smtClean="0"/>
              <a:t>, both of which are implicated in more than 80% of cases. Less common causes of acute pancreatitis include trauma, </a:t>
            </a:r>
            <a:r>
              <a:rPr lang="en-GB" sz="2400" dirty="0" err="1" smtClean="0"/>
              <a:t>ischaemia</a:t>
            </a:r>
            <a:r>
              <a:rPr lang="en-GB" sz="2400" dirty="0" smtClean="0"/>
              <a:t>, shock, extension of inflammation from the adjacent tissues, blood borne bacterial infection, viral infections.</a:t>
            </a:r>
            <a:endParaRPr lang="en-GB" sz="2400" dirty="0"/>
          </a:p>
        </p:txBody>
      </p:sp>
    </p:spTree>
    <p:extLst>
      <p:ext uri="{BB962C8B-B14F-4D97-AF65-F5344CB8AC3E}">
        <p14:creationId xmlns:p14="http://schemas.microsoft.com/office/powerpoint/2010/main" val="37164719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52718"/>
            <a:ext cx="5791200" cy="1404074"/>
          </a:xfrm>
        </p:spPr>
        <p:txBody>
          <a:bodyPr>
            <a:normAutofit fontScale="90000"/>
          </a:bodyPr>
          <a:lstStyle/>
          <a:p>
            <a:r>
              <a:rPr lang="en-GB" dirty="0" smtClean="0"/>
              <a:t/>
            </a:r>
            <a:br>
              <a:rPr lang="en-GB" dirty="0" smtClean="0"/>
            </a:br>
            <a:r>
              <a:rPr lang="en-GB" dirty="0"/>
              <a:t/>
            </a:r>
            <a:br>
              <a:rPr lang="en-GB" dirty="0"/>
            </a:br>
            <a:r>
              <a:rPr lang="en-GB" dirty="0" smtClean="0">
                <a:solidFill>
                  <a:srgbClr val="FF0000"/>
                </a:solidFill>
                <a:latin typeface="+mn-lt"/>
              </a:rPr>
              <a:t>MORPHOLOGIC </a:t>
            </a:r>
            <a:r>
              <a:rPr lang="en-GB" dirty="0">
                <a:solidFill>
                  <a:srgbClr val="FF0000"/>
                </a:solidFill>
                <a:latin typeface="+mn-lt"/>
              </a:rPr>
              <a:t>FEATURES. </a:t>
            </a:r>
            <a:br>
              <a:rPr lang="en-GB" dirty="0">
                <a:solidFill>
                  <a:srgbClr val="FF0000"/>
                </a:solidFill>
                <a:latin typeface="+mn-lt"/>
              </a:rPr>
            </a:br>
            <a:endParaRPr lang="en-GB" dirty="0">
              <a:solidFill>
                <a:srgbClr val="FF0000"/>
              </a:solidFill>
              <a:latin typeface="+mn-lt"/>
            </a:endParaRPr>
          </a:p>
        </p:txBody>
      </p:sp>
      <p:sp>
        <p:nvSpPr>
          <p:cNvPr id="3" name="عنصر نائب للمحتوى 2"/>
          <p:cNvSpPr>
            <a:spLocks noGrp="1"/>
          </p:cNvSpPr>
          <p:nvPr>
            <p:ph idx="1"/>
          </p:nvPr>
        </p:nvSpPr>
        <p:spPr>
          <a:xfrm>
            <a:off x="457200" y="1268760"/>
            <a:ext cx="8291264" cy="4857403"/>
          </a:xfrm>
        </p:spPr>
        <p:txBody>
          <a:bodyPr>
            <a:normAutofit fontScale="92500" lnSpcReduction="10000"/>
          </a:bodyPr>
          <a:lstStyle/>
          <a:p>
            <a:pPr algn="justLow"/>
            <a:r>
              <a:rPr lang="en-GB" dirty="0" smtClean="0">
                <a:solidFill>
                  <a:srgbClr val="FF0000"/>
                </a:solidFill>
              </a:rPr>
              <a:t>Grossly, </a:t>
            </a:r>
            <a:r>
              <a:rPr lang="en-GB" dirty="0" smtClean="0"/>
              <a:t>in the early stage, the pancreas is swollen and oedematous. </a:t>
            </a:r>
            <a:r>
              <a:rPr lang="en-GB" dirty="0" err="1" smtClean="0"/>
              <a:t>Subsequently,in</a:t>
            </a:r>
            <a:r>
              <a:rPr lang="en-GB" dirty="0" smtClean="0"/>
              <a:t> a day or two, characteristic variegated appearance o grey-white pancreatic necrosis, chalky-white fat necrosis and blue-black haemorrhages are seen. In typical case, </a:t>
            </a:r>
            <a:r>
              <a:rPr lang="en-GB" dirty="0" err="1" smtClean="0"/>
              <a:t>theperitoneal</a:t>
            </a:r>
            <a:r>
              <a:rPr lang="en-GB" dirty="0" smtClean="0"/>
              <a:t> cavity contains blood-stained </a:t>
            </a:r>
            <a:r>
              <a:rPr lang="en-GB" dirty="0" err="1" smtClean="0"/>
              <a:t>ascitic</a:t>
            </a:r>
            <a:r>
              <a:rPr lang="en-GB" dirty="0" smtClean="0"/>
              <a:t> fluid and white flecks of fat necrosis in the </a:t>
            </a:r>
            <a:r>
              <a:rPr lang="en-GB" dirty="0" err="1" smtClean="0"/>
              <a:t>omentum</a:t>
            </a:r>
            <a:r>
              <a:rPr lang="en-GB" dirty="0" smtClean="0"/>
              <a:t>, mesentery and </a:t>
            </a:r>
            <a:r>
              <a:rPr lang="en-GB" dirty="0" err="1" smtClean="0"/>
              <a:t>peripancreatic</a:t>
            </a:r>
            <a:r>
              <a:rPr lang="en-GB" dirty="0" smtClean="0"/>
              <a:t> tissue. The resolved lesions show areas of fibrosis, calcification and ductal dilatation.</a:t>
            </a:r>
          </a:p>
          <a:p>
            <a:pPr algn="justLow"/>
            <a:r>
              <a:rPr lang="en-GB" dirty="0" smtClean="0">
                <a:solidFill>
                  <a:srgbClr val="FF0000"/>
                </a:solidFill>
              </a:rPr>
              <a:t>Microscopically, </a:t>
            </a:r>
            <a:endParaRPr lang="en-GB" dirty="0" smtClean="0"/>
          </a:p>
          <a:p>
            <a:pPr algn="justLow"/>
            <a:r>
              <a:rPr lang="en-GB" dirty="0" smtClean="0"/>
              <a:t>1. Necrosis of pancreatic lobules and ducts.</a:t>
            </a:r>
          </a:p>
          <a:p>
            <a:pPr algn="justLow"/>
            <a:r>
              <a:rPr lang="en-GB" dirty="0" smtClean="0"/>
              <a:t>2. Necrosis of the arteries and arterioles with areas of</a:t>
            </a:r>
          </a:p>
          <a:p>
            <a:pPr algn="justLow"/>
            <a:r>
              <a:rPr lang="en-GB" dirty="0" smtClean="0"/>
              <a:t>haemorrhages.</a:t>
            </a:r>
          </a:p>
          <a:p>
            <a:pPr algn="justLow"/>
            <a:r>
              <a:rPr lang="en-GB" dirty="0" smtClean="0"/>
              <a:t>3. Fat necrosis.</a:t>
            </a:r>
          </a:p>
          <a:p>
            <a:pPr algn="justLow"/>
            <a:r>
              <a:rPr lang="en-GB" dirty="0" smtClean="0"/>
              <a:t>4. Inflammatory reaction, chiefly by polymorphs, around</a:t>
            </a:r>
          </a:p>
          <a:p>
            <a:pPr algn="justLow"/>
            <a:r>
              <a:rPr lang="en-GB" dirty="0" smtClean="0"/>
              <a:t>the areas of necrosis and haemorrhages.</a:t>
            </a:r>
            <a:endParaRPr lang="en-GB" dirty="0"/>
          </a:p>
        </p:txBody>
      </p:sp>
    </p:spTree>
    <p:extLst>
      <p:ext uri="{BB962C8B-B14F-4D97-AF65-F5344CB8AC3E}">
        <p14:creationId xmlns:p14="http://schemas.microsoft.com/office/powerpoint/2010/main" val="22872961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476672"/>
            <a:ext cx="5791200" cy="1584176"/>
          </a:xfrm>
        </p:spPr>
        <p:txBody>
          <a:bodyPr>
            <a:normAutofit fontScale="90000"/>
          </a:bodyPr>
          <a:lstStyle/>
          <a:p>
            <a:r>
              <a:rPr lang="en-GB" dirty="0"/>
              <a:t>Carcinoma of Pancreas</a:t>
            </a:r>
            <a:br>
              <a:rPr lang="en-GB" dirty="0"/>
            </a:br>
            <a:endParaRPr lang="en-GB" dirty="0"/>
          </a:p>
        </p:txBody>
      </p:sp>
      <p:sp>
        <p:nvSpPr>
          <p:cNvPr id="3" name="عنصر نائب للمحتوى 2"/>
          <p:cNvSpPr>
            <a:spLocks noGrp="1"/>
          </p:cNvSpPr>
          <p:nvPr>
            <p:ph idx="1"/>
          </p:nvPr>
        </p:nvSpPr>
        <p:spPr/>
        <p:txBody>
          <a:bodyPr>
            <a:normAutofit fontScale="92500" lnSpcReduction="20000"/>
          </a:bodyPr>
          <a:lstStyle/>
          <a:p>
            <a:r>
              <a:rPr lang="en-GB" dirty="0" smtClean="0"/>
              <a:t>Pancreatic cancer is the term used for cancer of the exocrine</a:t>
            </a:r>
          </a:p>
          <a:p>
            <a:r>
              <a:rPr lang="en-GB" dirty="0" smtClean="0"/>
              <a:t>pancreas. It is one of the common cancers of the pancreas is the second most common cancer of the alimentary tract</a:t>
            </a:r>
            <a:r>
              <a:rPr lang="en-GB" dirty="0" smtClean="0"/>
              <a:t>.</a:t>
            </a:r>
          </a:p>
          <a:p>
            <a:r>
              <a:rPr lang="en-GB" dirty="0">
                <a:solidFill>
                  <a:srgbClr val="FF0000"/>
                </a:solidFill>
              </a:rPr>
              <a:t>MORPHOLOGIC FEATURES. </a:t>
            </a:r>
            <a:r>
              <a:rPr lang="en-GB" dirty="0"/>
              <a:t>The most common location of pancreatic cancer is the head of pancreas (70%),</a:t>
            </a:r>
          </a:p>
          <a:p>
            <a:r>
              <a:rPr lang="en-GB" dirty="0"/>
              <a:t>followed in decreasing frequency, by the body and the</a:t>
            </a:r>
          </a:p>
          <a:p>
            <a:r>
              <a:rPr lang="en-GB" dirty="0"/>
              <a:t>tail of pancreas </a:t>
            </a:r>
          </a:p>
          <a:p>
            <a:r>
              <a:rPr lang="en-GB" dirty="0">
                <a:solidFill>
                  <a:srgbClr val="FF0000"/>
                </a:solidFill>
              </a:rPr>
              <a:t>Grossly, </a:t>
            </a:r>
            <a:r>
              <a:rPr lang="en-GB" dirty="0"/>
              <a:t>carcinoma of the head of pancreas is generally small, homogeneous, poorly-defined, grey-white mass without any sharp demarcation between the tumour and the surrounding pancreatic parenchyma. </a:t>
            </a:r>
          </a:p>
          <a:p>
            <a:r>
              <a:rPr lang="en-GB" dirty="0"/>
              <a:t>Microscopically, most pancreatic carcinomas arise from</a:t>
            </a:r>
          </a:p>
          <a:p>
            <a:r>
              <a:rPr lang="en-GB" dirty="0"/>
              <a:t>the ductal epithelium</a:t>
            </a:r>
          </a:p>
          <a:p>
            <a:endParaRPr lang="en-GB" dirty="0"/>
          </a:p>
        </p:txBody>
      </p:sp>
    </p:spTree>
    <p:extLst>
      <p:ext uri="{BB962C8B-B14F-4D97-AF65-F5344CB8AC3E}">
        <p14:creationId xmlns:p14="http://schemas.microsoft.com/office/powerpoint/2010/main" val="29747424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GB" smtClean="0"/>
              <a:t>+</a:t>
            </a:r>
            <a:endParaRPr lang="en-GB"/>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2060848"/>
            <a:ext cx="6192688"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8899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GB" dirty="0" smtClean="0"/>
              <a:t>spleen</a:t>
            </a:r>
            <a:endParaRPr lang="en-GB" dirty="0"/>
          </a:p>
        </p:txBody>
      </p:sp>
      <p:sp>
        <p:nvSpPr>
          <p:cNvPr id="3" name="عنصر نائب للمحتوى 2"/>
          <p:cNvSpPr>
            <a:spLocks noGrp="1"/>
          </p:cNvSpPr>
          <p:nvPr>
            <p:ph idx="1"/>
          </p:nvPr>
        </p:nvSpPr>
        <p:spPr/>
        <p:txBody>
          <a:bodyPr/>
          <a:lstStyle/>
          <a:p>
            <a:r>
              <a:rPr lang="en-GB" sz="2400" b="0" dirty="0" smtClean="0">
                <a:solidFill>
                  <a:srgbClr val="FF0000"/>
                </a:solidFill>
              </a:rPr>
              <a:t>splenomegaly</a:t>
            </a:r>
            <a:r>
              <a:rPr lang="en-GB" b="0" dirty="0" smtClean="0"/>
              <a:t>. </a:t>
            </a:r>
            <a:r>
              <a:rPr lang="en-GB" b="0" dirty="0"/>
              <a:t>Splenomegaly is a condition that occurs when your spleen becomes enlarged. It’s also commonly referred to as enlarged spleen or spleen enlargement. </a:t>
            </a:r>
            <a:endParaRPr lang="en-GB" dirty="0"/>
          </a:p>
        </p:txBody>
      </p:sp>
    </p:spTree>
    <p:extLst>
      <p:ext uri="{BB962C8B-B14F-4D97-AF65-F5344CB8AC3E}">
        <p14:creationId xmlns:p14="http://schemas.microsoft.com/office/powerpoint/2010/main" val="1254803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0"/>
            <a:ext cx="5791200" cy="1628800"/>
          </a:xfrm>
        </p:spPr>
        <p:txBody>
          <a:bodyPr>
            <a:normAutofit/>
          </a:bodyPr>
          <a:lstStyle/>
          <a:p>
            <a:pPr algn="just"/>
            <a:r>
              <a:rPr lang="en-GB" sz="2700" dirty="0"/>
              <a:t>What can cause splenomegaly?</a:t>
            </a:r>
            <a:r>
              <a:rPr lang="en-GB" dirty="0"/>
              <a:t/>
            </a:r>
            <a:br>
              <a:rPr lang="en-GB" dirty="0"/>
            </a:br>
            <a:endParaRPr lang="en-GB" dirty="0"/>
          </a:p>
        </p:txBody>
      </p:sp>
      <p:sp>
        <p:nvSpPr>
          <p:cNvPr id="3" name="عنصر نائب للمحتوى 2"/>
          <p:cNvSpPr>
            <a:spLocks noGrp="1"/>
          </p:cNvSpPr>
          <p:nvPr>
            <p:ph idx="1"/>
          </p:nvPr>
        </p:nvSpPr>
        <p:spPr/>
        <p:txBody>
          <a:bodyPr>
            <a:normAutofit fontScale="70000" lnSpcReduction="20000"/>
          </a:bodyPr>
          <a:lstStyle/>
          <a:p>
            <a:pPr algn="just"/>
            <a:r>
              <a:rPr lang="en-GB" sz="2300" b="0" dirty="0" smtClean="0">
                <a:latin typeface="Times New Roman" pitchFamily="18" charset="0"/>
                <a:cs typeface="Times New Roman" pitchFamily="18" charset="0"/>
              </a:rPr>
              <a:t>A </a:t>
            </a:r>
            <a:r>
              <a:rPr lang="en-GB" sz="2300" b="0" dirty="0">
                <a:latin typeface="Times New Roman" pitchFamily="18" charset="0"/>
                <a:cs typeface="Times New Roman" pitchFamily="18" charset="0"/>
              </a:rPr>
              <a:t>number of diseases and conditions can cause an enlarged spleen. Infections, such as </a:t>
            </a:r>
            <a:r>
              <a:rPr lang="en-GB" sz="2300" b="0" dirty="0">
                <a:latin typeface="Times New Roman" pitchFamily="18" charset="0"/>
                <a:cs typeface="Times New Roman" pitchFamily="18" charset="0"/>
                <a:hlinkClick r:id="rId2"/>
              </a:rPr>
              <a:t>mononucleosis</a:t>
            </a:r>
            <a:r>
              <a:rPr lang="en-GB" sz="2300" b="0" dirty="0">
                <a:latin typeface="Times New Roman" pitchFamily="18" charset="0"/>
                <a:cs typeface="Times New Roman" pitchFamily="18" charset="0"/>
              </a:rPr>
              <a:t>, are among the most common causes of splenomegaly. Problems with your liver, such as </a:t>
            </a:r>
            <a:r>
              <a:rPr lang="en-GB" sz="2300" b="0" dirty="0" err="1">
                <a:latin typeface="Times New Roman" pitchFamily="18" charset="0"/>
                <a:cs typeface="Times New Roman" pitchFamily="18" charset="0"/>
                <a:hlinkClick r:id="rId3"/>
              </a:rPr>
              <a:t>cirrhosis</a:t>
            </a:r>
            <a:r>
              <a:rPr lang="en-GB" sz="2300" b="0" dirty="0" err="1">
                <a:latin typeface="Times New Roman" pitchFamily="18" charset="0"/>
                <a:cs typeface="Times New Roman" pitchFamily="18" charset="0"/>
              </a:rPr>
              <a:t>and</a:t>
            </a:r>
            <a:r>
              <a:rPr lang="en-GB" sz="2300" b="0" dirty="0">
                <a:latin typeface="Times New Roman" pitchFamily="18" charset="0"/>
                <a:cs typeface="Times New Roman" pitchFamily="18" charset="0"/>
              </a:rPr>
              <a:t> </a:t>
            </a:r>
            <a:r>
              <a:rPr lang="en-GB" sz="2300" b="0" dirty="0">
                <a:latin typeface="Times New Roman" pitchFamily="18" charset="0"/>
                <a:cs typeface="Times New Roman" pitchFamily="18" charset="0"/>
                <a:hlinkClick r:id="rId4"/>
              </a:rPr>
              <a:t>cystic fibrosis</a:t>
            </a:r>
            <a:r>
              <a:rPr lang="en-GB" sz="2300" b="0" dirty="0">
                <a:latin typeface="Times New Roman" pitchFamily="18" charset="0"/>
                <a:cs typeface="Times New Roman" pitchFamily="18" charset="0"/>
              </a:rPr>
              <a:t>, can also cause an enlarged spleen.</a:t>
            </a:r>
          </a:p>
          <a:p>
            <a:pPr algn="just"/>
            <a:r>
              <a:rPr lang="en-GB" sz="2300" b="0" dirty="0">
                <a:latin typeface="Times New Roman" pitchFamily="18" charset="0"/>
                <a:cs typeface="Times New Roman" pitchFamily="18" charset="0"/>
              </a:rPr>
              <a:t>Another possible cause of splenomegaly is </a:t>
            </a:r>
            <a:r>
              <a:rPr lang="en-GB" sz="2300" b="0" dirty="0">
                <a:latin typeface="Times New Roman" pitchFamily="18" charset="0"/>
                <a:cs typeface="Times New Roman" pitchFamily="18" charset="0"/>
                <a:hlinkClick r:id="rId5"/>
              </a:rPr>
              <a:t>juvenile rheumatoid arthritis</a:t>
            </a:r>
            <a:r>
              <a:rPr lang="en-GB" sz="2300" b="0" dirty="0">
                <a:latin typeface="Times New Roman" pitchFamily="18" charset="0"/>
                <a:cs typeface="Times New Roman" pitchFamily="18" charset="0"/>
              </a:rPr>
              <a:t>. This condition can cause inflammation of the lymph system. Because the spleen is part of the lymph system, this inflammation can result in the spleen becoming enlarged.</a:t>
            </a:r>
          </a:p>
          <a:p>
            <a:pPr algn="just"/>
            <a:r>
              <a:rPr lang="en-GB" sz="2300" b="0" dirty="0">
                <a:latin typeface="Times New Roman" pitchFamily="18" charset="0"/>
                <a:cs typeface="Times New Roman" pitchFamily="18" charset="0"/>
              </a:rPr>
              <a:t>Other potential causes of an enlarged spleen include:</a:t>
            </a:r>
          </a:p>
          <a:p>
            <a:pPr algn="just"/>
            <a:r>
              <a:rPr lang="en-GB" sz="2300" b="0" dirty="0">
                <a:latin typeface="Times New Roman" pitchFamily="18" charset="0"/>
                <a:cs typeface="Times New Roman" pitchFamily="18" charset="0"/>
                <a:hlinkClick r:id="rId6"/>
              </a:rPr>
              <a:t>malaria</a:t>
            </a:r>
            <a:endParaRPr lang="en-GB" sz="2300" b="0" dirty="0">
              <a:latin typeface="Times New Roman" pitchFamily="18" charset="0"/>
              <a:cs typeface="Times New Roman" pitchFamily="18" charset="0"/>
            </a:endParaRPr>
          </a:p>
          <a:p>
            <a:pPr algn="just"/>
            <a:r>
              <a:rPr lang="en-GB" sz="2300" b="0" dirty="0">
                <a:latin typeface="Times New Roman" pitchFamily="18" charset="0"/>
                <a:cs typeface="Times New Roman" pitchFamily="18" charset="0"/>
                <a:hlinkClick r:id="rId7"/>
              </a:rPr>
              <a:t>Hodgkin’s disease</a:t>
            </a:r>
            <a:endParaRPr lang="en-GB" sz="2300" b="0" dirty="0">
              <a:latin typeface="Times New Roman" pitchFamily="18" charset="0"/>
              <a:cs typeface="Times New Roman" pitchFamily="18" charset="0"/>
            </a:endParaRPr>
          </a:p>
          <a:p>
            <a:pPr algn="just"/>
            <a:r>
              <a:rPr lang="en-GB" sz="2300" b="0" dirty="0" err="1">
                <a:latin typeface="Times New Roman" pitchFamily="18" charset="0"/>
                <a:cs typeface="Times New Roman" pitchFamily="18" charset="0"/>
                <a:hlinkClick r:id="rId8"/>
              </a:rPr>
              <a:t>leukemia</a:t>
            </a:r>
            <a:endParaRPr lang="en-GB" sz="2300" b="0" dirty="0">
              <a:latin typeface="Times New Roman" pitchFamily="18" charset="0"/>
              <a:cs typeface="Times New Roman" pitchFamily="18" charset="0"/>
            </a:endParaRPr>
          </a:p>
          <a:p>
            <a:pPr algn="just"/>
            <a:r>
              <a:rPr lang="en-GB" sz="2300" b="0" dirty="0">
                <a:latin typeface="Times New Roman" pitchFamily="18" charset="0"/>
                <a:cs typeface="Times New Roman" pitchFamily="18" charset="0"/>
              </a:rPr>
              <a:t>heart failure</a:t>
            </a:r>
          </a:p>
          <a:p>
            <a:pPr algn="just"/>
            <a:r>
              <a:rPr lang="en-GB" sz="2300" b="0" dirty="0">
                <a:latin typeface="Times New Roman" pitchFamily="18" charset="0"/>
                <a:cs typeface="Times New Roman" pitchFamily="18" charset="0"/>
              </a:rPr>
              <a:t>cirrhosis</a:t>
            </a:r>
          </a:p>
          <a:p>
            <a:pPr algn="just"/>
            <a:r>
              <a:rPr lang="en-GB" sz="2300" b="0" dirty="0" err="1">
                <a:latin typeface="Times New Roman" pitchFamily="18" charset="0"/>
                <a:cs typeface="Times New Roman" pitchFamily="18" charset="0"/>
              </a:rPr>
              <a:t>tumors</a:t>
            </a:r>
            <a:r>
              <a:rPr lang="en-GB" sz="2300" b="0" dirty="0">
                <a:latin typeface="Times New Roman" pitchFamily="18" charset="0"/>
                <a:cs typeface="Times New Roman" pitchFamily="18" charset="0"/>
              </a:rPr>
              <a:t> in the spleen or from other organs that have spread to the spleen</a:t>
            </a:r>
          </a:p>
          <a:p>
            <a:pPr algn="just"/>
            <a:r>
              <a:rPr lang="en-GB" sz="2300" b="0" dirty="0">
                <a:latin typeface="Times New Roman" pitchFamily="18" charset="0"/>
                <a:cs typeface="Times New Roman" pitchFamily="18" charset="0"/>
              </a:rPr>
              <a:t>viral, bacterial, or parasitic infections</a:t>
            </a:r>
          </a:p>
          <a:p>
            <a:pPr algn="just"/>
            <a:r>
              <a:rPr lang="en-GB" sz="2300" b="0" dirty="0">
                <a:latin typeface="Times New Roman" pitchFamily="18" charset="0"/>
                <a:cs typeface="Times New Roman" pitchFamily="18" charset="0"/>
              </a:rPr>
              <a:t>inflammatory diseases, such as lupus or rheumatoid arthritis</a:t>
            </a:r>
          </a:p>
          <a:p>
            <a:endParaRPr lang="en-GB" dirty="0"/>
          </a:p>
        </p:txBody>
      </p:sp>
    </p:spTree>
    <p:extLst>
      <p:ext uri="{BB962C8B-B14F-4D97-AF65-F5344CB8AC3E}">
        <p14:creationId xmlns:p14="http://schemas.microsoft.com/office/powerpoint/2010/main" val="30944762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52718"/>
            <a:ext cx="5791200" cy="683994"/>
          </a:xfrm>
        </p:spPr>
        <p:txBody>
          <a:bodyPr/>
          <a:lstStyle/>
          <a:p>
            <a:endParaRPr lang="en-GB" dirty="0"/>
          </a:p>
        </p:txBody>
      </p:sp>
      <p:sp>
        <p:nvSpPr>
          <p:cNvPr id="3" name="عنصر نائب للمحتوى 2"/>
          <p:cNvSpPr>
            <a:spLocks noGrp="1"/>
          </p:cNvSpPr>
          <p:nvPr>
            <p:ph idx="1"/>
          </p:nvPr>
        </p:nvSpPr>
        <p:spPr>
          <a:xfrm>
            <a:off x="457200" y="980728"/>
            <a:ext cx="7620000" cy="5145435"/>
          </a:xfrm>
        </p:spPr>
        <p:txBody>
          <a:bodyPr/>
          <a:lstStyle/>
          <a:p>
            <a:r>
              <a:rPr lang="en-GB" dirty="0" err="1"/>
              <a:t>splenitis</a:t>
            </a:r>
            <a:r>
              <a:rPr lang="en-GB" b="0" dirty="0"/>
              <a:t>, enlargement and inflammation of the </a:t>
            </a:r>
            <a:r>
              <a:rPr lang="en-GB" b="0" dirty="0">
                <a:hlinkClick r:id="rId2"/>
              </a:rPr>
              <a:t>spleen</a:t>
            </a:r>
            <a:r>
              <a:rPr lang="en-GB" b="0" dirty="0"/>
              <a:t> as a result of infection, </a:t>
            </a:r>
            <a:r>
              <a:rPr lang="en-GB" b="0" dirty="0">
                <a:hlinkClick r:id="rId3"/>
              </a:rPr>
              <a:t>parasite</a:t>
            </a:r>
            <a:r>
              <a:rPr lang="en-GB" b="0" dirty="0"/>
              <a:t> infestation, or cysts.</a:t>
            </a:r>
          </a:p>
          <a:p>
            <a:r>
              <a:rPr lang="en-GB" b="0" dirty="0"/>
              <a:t>Infections spread readily to the spleen from other parts of the body. In </a:t>
            </a:r>
            <a:r>
              <a:rPr lang="en-GB" b="0" dirty="0">
                <a:hlinkClick r:id="rId4"/>
              </a:rPr>
              <a:t>pneumonia</a:t>
            </a:r>
            <a:r>
              <a:rPr lang="en-GB" b="0" dirty="0"/>
              <a:t> the spleen is moderately enlarged and soft; the cut surface is reddish to </a:t>
            </a:r>
            <a:r>
              <a:rPr lang="en-GB" b="0" dirty="0" err="1"/>
              <a:t>gray</a:t>
            </a:r>
            <a:r>
              <a:rPr lang="en-GB" b="0" dirty="0"/>
              <a:t>, while the tissue may be mushy in consistency. In </a:t>
            </a:r>
            <a:r>
              <a:rPr lang="en-GB" b="0" dirty="0">
                <a:hlinkClick r:id="rId5"/>
              </a:rPr>
              <a:t>typhoid</a:t>
            </a:r>
            <a:r>
              <a:rPr lang="en-GB" b="0" dirty="0"/>
              <a:t> the enlargement is greater because of the large amount of blood congestion. In infectious </a:t>
            </a:r>
            <a:r>
              <a:rPr lang="en-GB" b="0" dirty="0">
                <a:hlinkClick r:id="rId6"/>
              </a:rPr>
              <a:t>mononucleosis</a:t>
            </a:r>
            <a:r>
              <a:rPr lang="en-GB" b="0" dirty="0"/>
              <a:t>, so called because of the presence of abnormal numbers of white blood cells of the type called mononuclear leukocytes, swelling three to four times the normal size occurs. There are large clumps of white blood cells in the sinuses and pulp.</a:t>
            </a:r>
          </a:p>
          <a:p>
            <a:endParaRPr lang="en-GB" dirty="0"/>
          </a:p>
        </p:txBody>
      </p:sp>
    </p:spTree>
    <p:extLst>
      <p:ext uri="{BB962C8B-B14F-4D97-AF65-F5344CB8AC3E}">
        <p14:creationId xmlns:p14="http://schemas.microsoft.com/office/powerpoint/2010/main" val="16256336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83568" y="764704"/>
            <a:ext cx="7344816"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9454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7504" y="645195"/>
            <a:ext cx="8640960" cy="5448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34344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27584" y="908720"/>
            <a:ext cx="7272808" cy="516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59189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GB" dirty="0"/>
              <a:t>jaundice</a:t>
            </a:r>
          </a:p>
        </p:txBody>
      </p:sp>
      <p:sp>
        <p:nvSpPr>
          <p:cNvPr id="5" name="مستطيل 4"/>
          <p:cNvSpPr/>
          <p:nvPr/>
        </p:nvSpPr>
        <p:spPr>
          <a:xfrm>
            <a:off x="971600" y="2274838"/>
            <a:ext cx="7056784" cy="3416320"/>
          </a:xfrm>
          <a:prstGeom prst="rect">
            <a:avLst/>
          </a:prstGeom>
        </p:spPr>
        <p:txBody>
          <a:bodyPr wrap="square">
            <a:spAutoFit/>
          </a:bodyPr>
          <a:lstStyle/>
          <a:p>
            <a:pPr algn="just"/>
            <a:r>
              <a:rPr lang="en-GB" sz="2400" b="1" dirty="0" smtClean="0"/>
              <a:t>jaundice : refers </a:t>
            </a:r>
            <a:r>
              <a:rPr lang="en-GB" sz="2400" b="1" dirty="0"/>
              <a:t>to a </a:t>
            </a:r>
            <a:r>
              <a:rPr lang="en-GB" sz="2400" b="1" dirty="0" smtClean="0"/>
              <a:t>build up </a:t>
            </a:r>
            <a:r>
              <a:rPr lang="en-GB" sz="2400" b="1" dirty="0"/>
              <a:t>of yellow pigment in the blood and tissue, which causes a yellow discoloration in the skin, gums, and eyes. This is also called icterus or yellow jaundice. It's fairly easy to spot in dogs, </a:t>
            </a:r>
            <a:endParaRPr lang="en-GB" sz="2400" b="1" dirty="0" smtClean="0"/>
          </a:p>
          <a:p>
            <a:pPr algn="just"/>
            <a:r>
              <a:rPr lang="en-GB" sz="2400" b="1" dirty="0"/>
              <a:t>The </a:t>
            </a:r>
            <a:r>
              <a:rPr lang="en-GB" sz="2400" b="1" dirty="0" smtClean="0"/>
              <a:t>build up </a:t>
            </a:r>
            <a:r>
              <a:rPr lang="en-GB" sz="2400" b="1" dirty="0"/>
              <a:t>of bilirubin in the blood that causes this is toxic and affects the liver, kidney, and brain </a:t>
            </a:r>
            <a:r>
              <a:rPr lang="en-GB" sz="2400" b="1" dirty="0" smtClean="0"/>
              <a:t>tissue.</a:t>
            </a:r>
          </a:p>
          <a:p>
            <a:pPr algn="just"/>
            <a:endParaRPr lang="en-GB" sz="2400" b="1" dirty="0"/>
          </a:p>
        </p:txBody>
      </p:sp>
    </p:spTree>
    <p:extLst>
      <p:ext uri="{BB962C8B-B14F-4D97-AF65-F5344CB8AC3E}">
        <p14:creationId xmlns:p14="http://schemas.microsoft.com/office/powerpoint/2010/main" val="39425277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أساسية">
  <a:themeElements>
    <a:clrScheme name="أساسية">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أساسية">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أساسية">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2322</TotalTime>
  <Words>1181</Words>
  <Application>Microsoft Office PowerPoint</Application>
  <PresentationFormat>عرض على الشاشة (3:4)‏</PresentationFormat>
  <Paragraphs>124</Paragraphs>
  <Slides>58</Slides>
  <Notes>0</Notes>
  <HiddenSlides>0</HiddenSlides>
  <MMClips>0</MMClips>
  <ScaleCrop>false</ScaleCrop>
  <HeadingPairs>
    <vt:vector size="4" baseType="variant">
      <vt:variant>
        <vt:lpstr>نسق</vt:lpstr>
      </vt:variant>
      <vt:variant>
        <vt:i4>1</vt:i4>
      </vt:variant>
      <vt:variant>
        <vt:lpstr>عناوين الشرائح</vt:lpstr>
      </vt:variant>
      <vt:variant>
        <vt:i4>58</vt:i4>
      </vt:variant>
    </vt:vector>
  </HeadingPairs>
  <TitlesOfParts>
    <vt:vector size="59" baseType="lpstr">
      <vt:lpstr>أساسية</vt:lpstr>
      <vt:lpstr>LIVER ,PANREASE, SPLEEN</vt:lpstr>
      <vt:lpstr>-</vt:lpstr>
      <vt:lpstr>Blood supply disorders</vt:lpstr>
      <vt:lpstr>عرض تقديمي في PowerPoint</vt:lpstr>
      <vt:lpstr>عرض تقديمي في PowerPoint</vt:lpstr>
      <vt:lpstr>عرض تقديمي في PowerPoint</vt:lpstr>
      <vt:lpstr>عرض تقديمي في PowerPoint</vt:lpstr>
      <vt:lpstr>عرض تقديمي في PowerPoint</vt:lpstr>
      <vt:lpstr>jaundice</vt:lpstr>
      <vt:lpstr>Symptoms  </vt:lpstr>
      <vt:lpstr>jaundice</vt:lpstr>
      <vt:lpstr>Types of jaundice </vt:lpstr>
      <vt:lpstr>Cholestasis</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Haemangioma</vt:lpstr>
      <vt:lpstr>عرض تقديمي في PowerPoint</vt:lpstr>
      <vt:lpstr>عرض تقديمي في PowerPoint</vt:lpstr>
      <vt:lpstr>عرض تقديمي في PowerPoint</vt:lpstr>
      <vt:lpstr>Cholangiocarcinoma</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pancreas</vt:lpstr>
      <vt:lpstr>عرض تقديمي في PowerPoint</vt:lpstr>
      <vt:lpstr>  Cystic Fibrosis </vt:lpstr>
      <vt:lpstr>عرض تقديمي في PowerPoint</vt:lpstr>
      <vt:lpstr>PANCREATITIS </vt:lpstr>
      <vt:lpstr>عرض تقديمي في PowerPoint</vt:lpstr>
      <vt:lpstr>ETIOLOGY. </vt:lpstr>
      <vt:lpstr>  MORPHOLOGIC FEATURES.  </vt:lpstr>
      <vt:lpstr>Carcinoma of Pancreas </vt:lpstr>
      <vt:lpstr>+</vt:lpstr>
      <vt:lpstr>spleen</vt:lpstr>
      <vt:lpstr>What can cause splenomegaly? </vt:lpstr>
      <vt:lpstr>عرض تقديمي في PowerPoint</vt:lpstr>
    </vt:vector>
  </TitlesOfParts>
  <Company>Microsoft (C)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HP</dc:creator>
  <cp:lastModifiedBy>HP</cp:lastModifiedBy>
  <cp:revision>51</cp:revision>
  <dcterms:created xsi:type="dcterms:W3CDTF">2022-04-01T22:03:51Z</dcterms:created>
  <dcterms:modified xsi:type="dcterms:W3CDTF">2023-04-06T23:30:50Z</dcterms:modified>
</cp:coreProperties>
</file>